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8" r:id="rId2"/>
    <p:sldId id="259" r:id="rId3"/>
    <p:sldId id="272" r:id="rId4"/>
    <p:sldId id="273" r:id="rId5"/>
    <p:sldId id="274" r:id="rId6"/>
    <p:sldId id="275" r:id="rId7"/>
    <p:sldId id="276" r:id="rId8"/>
    <p:sldId id="303" r:id="rId9"/>
    <p:sldId id="277" r:id="rId10"/>
    <p:sldId id="278" r:id="rId11"/>
    <p:sldId id="279" r:id="rId12"/>
    <p:sldId id="280" r:id="rId13"/>
    <p:sldId id="281" r:id="rId14"/>
    <p:sldId id="282" r:id="rId15"/>
    <p:sldId id="342" r:id="rId16"/>
    <p:sldId id="283" r:id="rId17"/>
    <p:sldId id="284" r:id="rId18"/>
    <p:sldId id="285" r:id="rId19"/>
    <p:sldId id="286" r:id="rId20"/>
    <p:sldId id="287" r:id="rId21"/>
    <p:sldId id="293" r:id="rId22"/>
    <p:sldId id="294" r:id="rId23"/>
    <p:sldId id="290" r:id="rId24"/>
    <p:sldId id="289" r:id="rId25"/>
    <p:sldId id="288" r:id="rId26"/>
    <p:sldId id="291" r:id="rId27"/>
    <p:sldId id="292" r:id="rId28"/>
    <p:sldId id="299" r:id="rId29"/>
    <p:sldId id="300" r:id="rId30"/>
    <p:sldId id="295" r:id="rId31"/>
    <p:sldId id="297" r:id="rId32"/>
    <p:sldId id="296" r:id="rId33"/>
    <p:sldId id="298" r:id="rId34"/>
    <p:sldId id="302" r:id="rId35"/>
    <p:sldId id="304" r:id="rId36"/>
    <p:sldId id="305" r:id="rId37"/>
    <p:sldId id="306" r:id="rId38"/>
    <p:sldId id="307" r:id="rId39"/>
    <p:sldId id="308" r:id="rId40"/>
    <p:sldId id="309" r:id="rId41"/>
    <p:sldId id="311" r:id="rId42"/>
    <p:sldId id="310" r:id="rId43"/>
    <p:sldId id="314" r:id="rId44"/>
    <p:sldId id="312" r:id="rId45"/>
    <p:sldId id="315" r:id="rId46"/>
    <p:sldId id="316" r:id="rId47"/>
    <p:sldId id="317" r:id="rId48"/>
    <p:sldId id="318" r:id="rId49"/>
    <p:sldId id="319" r:id="rId50"/>
    <p:sldId id="321" r:id="rId51"/>
    <p:sldId id="322" r:id="rId52"/>
    <p:sldId id="32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24" r:id="rId62"/>
    <p:sldId id="325" r:id="rId63"/>
    <p:sldId id="326" r:id="rId64"/>
    <p:sldId id="327" r:id="rId65"/>
    <p:sldId id="329" r:id="rId66"/>
    <p:sldId id="330" r:id="rId67"/>
    <p:sldId id="331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9966FF"/>
    <a:srgbClr val="8C0000"/>
    <a:srgbClr val="52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84254" autoAdjust="0"/>
  </p:normalViewPr>
  <p:slideViewPr>
    <p:cSldViewPr snapToGrid="0">
      <p:cViewPr varScale="1">
        <p:scale>
          <a:sx n="96" d="100"/>
          <a:sy n="96" d="100"/>
        </p:scale>
        <p:origin x="11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BE6DF-EF80-408D-BBA0-0EAB7B7502E0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E8319-984A-459A-866E-89C7790D5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0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8319-984A-459A-866E-89C7790D54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8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8319-984A-459A-866E-89C7790D54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0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8319-984A-459A-866E-89C7790D540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6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8319-984A-459A-866E-89C7790D540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6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8319-984A-459A-866E-89C7790D540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3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B90A-79E5-4053-96A2-6C0F6F132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E98B33-B441-40E3-94A2-4B41E269A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72617A-81EE-4E72-BD9A-A2DE0571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1EBEA-E1EF-41AB-B6E9-A65118B6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6751A-0CDF-411A-9E6B-7D9C57F3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6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3EFD-67CB-4D4B-AA52-F612993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E4001B-45C5-4730-90E0-B7A8EEBAD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AD3AA-3015-4211-800B-70C71BD1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CBC1C-555C-4BD3-A481-C3538360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60DD6-FDF7-48A9-B068-A2046E85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15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43C1C0-59AB-4D8C-B9E3-CF306C863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FAA4BE-B995-47C8-90B3-DAAB0BFC5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24D74-BACE-48F0-A6AA-46D3C29F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86683-0D4D-407D-A212-5626B4C9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E4BDEC-DCEB-480C-805C-CDAA5AEC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6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92C6915-DA43-48ED-BE02-1F8F47C3948C}"/>
              </a:ext>
            </a:extLst>
          </p:cNvPr>
          <p:cNvSpPr/>
          <p:nvPr userDrawn="1"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A08388-FA34-4545-901E-BE0CE2131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6D95CA41-F8D6-456B-9010-9B8F1DB0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0DF3632-9585-4585-8A02-2723D7A6C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" y="981075"/>
            <a:ext cx="6191250" cy="457200"/>
          </a:xfrm>
        </p:spPr>
        <p:txBody>
          <a:bodyPr/>
          <a:lstStyle>
            <a:lvl1pPr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1pPr>
            <a:lvl2pPr>
              <a:defRPr sz="18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>
              <a:defRPr sz="16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>
              <a:defRPr sz="1400"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>
              <a:defRPr sz="1400"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697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E8422-2ACF-4F5C-97C6-284C8338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65F99-F6E6-4075-945A-F7C82041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4096F-083A-46C4-9E55-C3F72C8A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58CC5-ECCD-4239-91EA-CF43D4C1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211438-8B09-4C00-9AA3-57CEBBC3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2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FCB6C-9C23-4865-A1FD-1F717843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9AAFB-8464-435C-927B-7C71B989F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2BAB6B-B990-4FC9-B696-B44B9A07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32FF61-3FD9-458C-8BF2-FF382ED8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602122-C12A-4841-9CA0-7287EFED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30E92-5D48-4864-9C9F-A93D525B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4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8203F-1710-48CE-ABD0-FDFD030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00653-ED7D-4136-8F67-34D2A55F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5DFA3-95FE-4434-B6C9-2F45E2EF3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678A44-95AE-4C68-8776-24641A52B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086C5B-D48B-47C5-8DEF-D0A40219A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E086C3-A002-44EB-87E0-81335790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AAAC58-AEDD-4971-9439-18DCABCE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7D30C7-71B3-4597-9AD2-1FFAF2EF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21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D0EF1-1CAE-437A-8FA8-008D880B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2C0257-D4A3-4DAE-8229-81643A90B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BE155D-1582-4307-8F94-35CADDC2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ACEA46-27DE-4AE0-B043-408D7BAF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1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AC8EA8-B348-486A-9F05-4A2BBF0A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0BAF47-6457-4BED-B0F6-1861646B3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F3338C-00B3-4ECA-9E07-F26BDE17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12D4B6-BC95-4241-91BC-3A15E49782FC}"/>
              </a:ext>
            </a:extLst>
          </p:cNvPr>
          <p:cNvSpPr/>
          <p:nvPr userDrawn="1"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63739-E8A1-4D0A-B6C4-473B77CAE6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33DBD-FF95-45B9-B63E-CFA1184E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C81D4-5CC1-4621-94A1-4C3373E5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72AC94-40C5-452C-AA27-EF9453B1A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70BA27-D739-4CF1-AAB4-0B03421E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E48FC9-3EDF-4481-9317-0012E25D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1C641-F969-4D8B-A50E-EE484D8C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39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997D3-FB33-4674-8825-0857DE47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714B5E-23DC-4444-8FB1-679B92464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BAE909-0D8A-43B9-8957-428C1AFAF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1442C-30B7-4EC1-8EF1-31F386FB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E45E53-8178-40DA-8E4C-CCD0D1B3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28B8E-E16E-4E53-A5AE-937DFF7B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71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1D14C2-0C12-4BB9-8770-141BC691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66E28E-6137-4BA6-961E-FC163630C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0CE42-F63B-43A4-8059-655DC41C8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C42F-D555-4F10-868A-824325DE05B2}" type="datetimeFigureOut">
              <a:rPr lang="zh-CN" altLang="en-US" smtClean="0"/>
              <a:t>2021/8/22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5F2FFF-4D12-40B5-A37A-0093568CF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88A3F-5103-4597-B533-2F515403A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C3DAD-D9A7-42F4-ACBA-B52B97170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2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62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0" y="-42042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70D-2681-48BD-AEA9-45B859635A42}"/>
              </a:ext>
            </a:extLst>
          </p:cNvPr>
          <p:cNvSpPr txBox="1"/>
          <p:nvPr/>
        </p:nvSpPr>
        <p:spPr>
          <a:xfrm>
            <a:off x="1510928" y="2338129"/>
            <a:ext cx="9170144" cy="165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加特兰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60GHz FMCW Radar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测距、测速与测角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0489A-ED49-4B28-B1A4-FF1C64F010FA}"/>
              </a:ext>
            </a:extLst>
          </p:cNvPr>
          <p:cNvSpPr txBox="1"/>
          <p:nvPr/>
        </p:nvSpPr>
        <p:spPr>
          <a:xfrm>
            <a:off x="4747008" y="4984035"/>
            <a:ext cx="269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张旭升，张舵</a:t>
            </a:r>
          </a:p>
        </p:txBody>
      </p:sp>
    </p:spTree>
    <p:extLst>
      <p:ext uri="{BB962C8B-B14F-4D97-AF65-F5344CB8AC3E}">
        <p14:creationId xmlns:p14="http://schemas.microsoft.com/office/powerpoint/2010/main" val="122246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D3AB6A-9312-44A3-8908-B90DDA3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953314"/>
            <a:ext cx="10754139" cy="56237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AD8321-A80A-4EE8-A559-B5DB0D56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221933" cy="459227"/>
          </a:xfrm>
        </p:spPr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加特兰雷达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93EA1B-E741-4F52-A850-F1AA73BE2B7E}"/>
              </a:ext>
            </a:extLst>
          </p:cNvPr>
          <p:cNvSpPr/>
          <p:nvPr/>
        </p:nvSpPr>
        <p:spPr>
          <a:xfrm>
            <a:off x="526774" y="1292086"/>
            <a:ext cx="1610139" cy="208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AEA5B8-F501-41B4-800C-C57906EA1F12}"/>
              </a:ext>
            </a:extLst>
          </p:cNvPr>
          <p:cNvSpPr/>
          <p:nvPr/>
        </p:nvSpPr>
        <p:spPr>
          <a:xfrm>
            <a:off x="10154479" y="1971260"/>
            <a:ext cx="957470" cy="43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66613E-B0E5-47BA-821F-2F8CF821BBA9}"/>
              </a:ext>
            </a:extLst>
          </p:cNvPr>
          <p:cNvSpPr/>
          <p:nvPr/>
        </p:nvSpPr>
        <p:spPr>
          <a:xfrm>
            <a:off x="2667001" y="6185452"/>
            <a:ext cx="1378226" cy="205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544553-E4CD-4C21-8437-9D0129CF84D2}"/>
              </a:ext>
            </a:extLst>
          </p:cNvPr>
          <p:cNvSpPr/>
          <p:nvPr/>
        </p:nvSpPr>
        <p:spPr>
          <a:xfrm>
            <a:off x="1056862" y="6361741"/>
            <a:ext cx="1610139" cy="208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93EA1B-E741-4F52-A850-F1AA73BE2B7E}"/>
              </a:ext>
            </a:extLst>
          </p:cNvPr>
          <p:cNvSpPr/>
          <p:nvPr/>
        </p:nvSpPr>
        <p:spPr>
          <a:xfrm>
            <a:off x="5579165" y="6185453"/>
            <a:ext cx="3435626" cy="205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A2E66E-80FD-4CC6-B211-6E574123BE25}"/>
              </a:ext>
            </a:extLst>
          </p:cNvPr>
          <p:cNvSpPr txBox="1"/>
          <p:nvPr/>
        </p:nvSpPr>
        <p:spPr>
          <a:xfrm>
            <a:off x="2151827" y="1092031"/>
            <a:ext cx="342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076EE7-5F40-4235-B548-A666EB8A976F}"/>
              </a:ext>
            </a:extLst>
          </p:cNvPr>
          <p:cNvSpPr txBox="1"/>
          <p:nvPr/>
        </p:nvSpPr>
        <p:spPr>
          <a:xfrm>
            <a:off x="9746985" y="1963361"/>
            <a:ext cx="342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E60D5D-E78C-4C07-8FCB-1AD15EA0FD64}"/>
              </a:ext>
            </a:extLst>
          </p:cNvPr>
          <p:cNvSpPr txBox="1"/>
          <p:nvPr/>
        </p:nvSpPr>
        <p:spPr>
          <a:xfrm>
            <a:off x="4569529" y="5825098"/>
            <a:ext cx="342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597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-63062" y="-42042"/>
            <a:ext cx="12255062" cy="6900042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EC7A86-9829-4FB7-9364-9DCD60387530}"/>
              </a:ext>
            </a:extLst>
          </p:cNvPr>
          <p:cNvSpPr txBox="1"/>
          <p:nvPr/>
        </p:nvSpPr>
        <p:spPr>
          <a:xfrm>
            <a:off x="857637" y="2440909"/>
            <a:ext cx="10413663" cy="98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二、测距</a:t>
            </a:r>
          </a:p>
        </p:txBody>
      </p:sp>
    </p:spTree>
    <p:extLst>
      <p:ext uri="{BB962C8B-B14F-4D97-AF65-F5344CB8AC3E}">
        <p14:creationId xmlns:p14="http://schemas.microsoft.com/office/powerpoint/2010/main" val="161640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470955" y="2845905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777878" y="290309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655984" y="1620078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216427" y="1620078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703445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23BB6A1-36D1-49B7-8CD5-1EC8ADC36BCD}"/>
              </a:ext>
            </a:extLst>
          </p:cNvPr>
          <p:cNvCxnSpPr>
            <a:cxnSpLocks/>
          </p:cNvCxnSpPr>
          <p:nvPr/>
        </p:nvCxnSpPr>
        <p:spPr>
          <a:xfrm flipV="1">
            <a:off x="1019175" y="1620077"/>
            <a:ext cx="1560443" cy="1225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2E6B42-EFD7-4424-8EB0-4B86027D773F}"/>
              </a:ext>
            </a:extLst>
          </p:cNvPr>
          <p:cNvCxnSpPr>
            <a:cxnSpLocks/>
          </p:cNvCxnSpPr>
          <p:nvPr/>
        </p:nvCxnSpPr>
        <p:spPr>
          <a:xfrm flipH="1" flipV="1">
            <a:off x="2579618" y="1620077"/>
            <a:ext cx="487018" cy="12258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A1A3DD6-9E3E-4D76-96E0-519AA04E47F7}"/>
              </a:ext>
            </a:extLst>
          </p:cNvPr>
          <p:cNvCxnSpPr>
            <a:cxnSpLocks/>
          </p:cNvCxnSpPr>
          <p:nvPr/>
        </p:nvCxnSpPr>
        <p:spPr>
          <a:xfrm>
            <a:off x="3051314" y="2845910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0B60D8-F9EC-40E3-B2F4-26E92B812016}"/>
              </a:ext>
            </a:extLst>
          </p:cNvPr>
          <p:cNvCxnSpPr>
            <a:cxnSpLocks/>
          </p:cNvCxnSpPr>
          <p:nvPr/>
        </p:nvCxnSpPr>
        <p:spPr>
          <a:xfrm>
            <a:off x="4754218" y="1620077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2E6868A-BBF6-4B33-A23D-1B70755AED38}"/>
              </a:ext>
            </a:extLst>
          </p:cNvPr>
          <p:cNvCxnSpPr>
            <a:cxnSpLocks/>
          </p:cNvCxnSpPr>
          <p:nvPr/>
        </p:nvCxnSpPr>
        <p:spPr>
          <a:xfrm>
            <a:off x="4754218" y="120595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D28818A-0D61-494D-AE9B-7CD920E941DF}"/>
              </a:ext>
            </a:extLst>
          </p:cNvPr>
          <p:cNvSpPr txBox="1"/>
          <p:nvPr/>
        </p:nvSpPr>
        <p:spPr>
          <a:xfrm>
            <a:off x="5555974" y="993006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 signal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FFA4F3-5DB9-48D1-A769-CE11B1BD49F2}"/>
              </a:ext>
            </a:extLst>
          </p:cNvPr>
          <p:cNvSpPr txBox="1"/>
          <p:nvPr/>
        </p:nvSpPr>
        <p:spPr>
          <a:xfrm>
            <a:off x="5572142" y="1419523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 signal</a:t>
            </a:r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F852B724-40DE-474A-987A-6818D8F96B24}"/>
              </a:ext>
            </a:extLst>
          </p:cNvPr>
          <p:cNvSpPr/>
          <p:nvPr/>
        </p:nvSpPr>
        <p:spPr>
          <a:xfrm rot="16200000">
            <a:off x="768814" y="2749466"/>
            <a:ext cx="152856" cy="37851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/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5B20B0A-058D-4886-B054-DC8483C93FAF}"/>
              </a:ext>
            </a:extLst>
          </p:cNvPr>
          <p:cNvCxnSpPr>
            <a:cxnSpLocks/>
          </p:cNvCxnSpPr>
          <p:nvPr/>
        </p:nvCxnSpPr>
        <p:spPr>
          <a:xfrm flipV="1">
            <a:off x="1528761" y="2112862"/>
            <a:ext cx="0" cy="3035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/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观察中频信号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A45A60-2BFA-4C91-A963-259748945B00}"/>
                  </a:ext>
                </a:extLst>
              </p:cNvPr>
              <p:cNvSpPr txBox="1"/>
              <p:nvPr/>
            </p:nvSpPr>
            <p:spPr>
              <a:xfrm>
                <a:off x="429350" y="3449319"/>
                <a:ext cx="4552122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A45A60-2BFA-4C91-A963-259748945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0" y="3449319"/>
                <a:ext cx="4552122" cy="876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EF8F9AB-3380-4BDC-B0A7-297A002AFEC9}"/>
                  </a:ext>
                </a:extLst>
              </p:cNvPr>
              <p:cNvSpPr txBox="1"/>
              <p:nvPr/>
            </p:nvSpPr>
            <p:spPr>
              <a:xfrm>
                <a:off x="32406" y="2496921"/>
                <a:ext cx="922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EF8F9AB-3380-4BDC-B0A7-297A002AF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" y="2496921"/>
                <a:ext cx="922269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210DE98-ADE5-44FD-8C20-3EEF0BBCF92F}"/>
                  </a:ext>
                </a:extLst>
              </p:cNvPr>
              <p:cNvSpPr txBox="1"/>
              <p:nvPr/>
            </p:nvSpPr>
            <p:spPr>
              <a:xfrm>
                <a:off x="1624206" y="4482549"/>
                <a:ext cx="1442430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210DE98-ADE5-44FD-8C20-3EEF0BBC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06" y="4482549"/>
                <a:ext cx="1442430" cy="618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3FF3F6-62F4-4767-A482-D801BDC65C71}"/>
                  </a:ext>
                </a:extLst>
              </p:cNvPr>
              <p:cNvSpPr txBox="1"/>
              <p:nvPr/>
            </p:nvSpPr>
            <p:spPr>
              <a:xfrm>
                <a:off x="5555974" y="4145373"/>
                <a:ext cx="5943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中频信号频率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中频信号初相位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3FF3F6-62F4-4767-A482-D801BDC65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74" y="4145373"/>
                <a:ext cx="5943600" cy="646331"/>
              </a:xfrm>
              <a:prstGeom prst="rect">
                <a:avLst/>
              </a:prstGeom>
              <a:blipFill>
                <a:blip r:embed="rId8"/>
                <a:stretch>
                  <a:fillRect l="-615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65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基于中频信号频率的距离计算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61D69-03DF-4E65-9CE0-DBF4D020C649}"/>
              </a:ext>
            </a:extLst>
          </p:cNvPr>
          <p:cNvSpPr txBox="1"/>
          <p:nvPr/>
        </p:nvSpPr>
        <p:spPr>
          <a:xfrm>
            <a:off x="142963" y="1073426"/>
            <a:ext cx="11923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为了得到中频信号的频率与相位，需要对每个</a:t>
            </a:r>
            <a:r>
              <a:rPr lang="en-US" altLang="zh-CN" dirty="0"/>
              <a:t>chirp</a:t>
            </a:r>
            <a:r>
              <a:rPr lang="zh-CN" altLang="en-US" dirty="0"/>
              <a:t>的采样点数据（例如</a:t>
            </a:r>
            <a:r>
              <a:rPr lang="en-US" altLang="zh-CN" dirty="0"/>
              <a:t>128</a:t>
            </a:r>
            <a:r>
              <a:rPr lang="zh-CN" altLang="en-US" dirty="0"/>
              <a:t>个、</a:t>
            </a:r>
            <a:r>
              <a:rPr lang="en-US" altLang="zh-CN" dirty="0"/>
              <a:t>256</a:t>
            </a:r>
            <a:r>
              <a:rPr lang="zh-CN" altLang="en-US" dirty="0"/>
              <a:t>个等等为一组）进行快速傅里叶变换（</a:t>
            </a:r>
            <a:r>
              <a:rPr lang="en-US" altLang="zh-CN" dirty="0"/>
              <a:t>FFT</a:t>
            </a:r>
            <a:r>
              <a:rPr lang="zh-CN" altLang="en-US" dirty="0"/>
              <a:t>）。对这样一组采样点做</a:t>
            </a:r>
            <a:r>
              <a:rPr lang="en-US" altLang="zh-CN" dirty="0"/>
              <a:t>FFT</a:t>
            </a:r>
            <a:r>
              <a:rPr lang="zh-CN" altLang="en-US" dirty="0"/>
              <a:t>，可以得到一列相同</a:t>
            </a:r>
            <a:r>
              <a:rPr lang="en-US" altLang="zh-CN" dirty="0"/>
              <a:t>size</a:t>
            </a:r>
            <a:r>
              <a:rPr lang="zh-CN" altLang="en-US" dirty="0"/>
              <a:t>的复数。每个复数对应一个频率分量，其幅值和相位分别代表了该频率分量的幅度（</a:t>
            </a:r>
            <a:r>
              <a:rPr lang="en-US" altLang="zh-CN" dirty="0"/>
              <a:t>Magnitude</a:t>
            </a:r>
            <a:r>
              <a:rPr lang="zh-CN" altLang="en-US" dirty="0"/>
              <a:t>）和初相位。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560AB-3478-44FE-94F9-3F7CCDF6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2408468"/>
            <a:ext cx="7140633" cy="38368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819C91-2570-426A-BC80-7C9110A126E3}"/>
              </a:ext>
            </a:extLst>
          </p:cNvPr>
          <p:cNvSpPr txBox="1"/>
          <p:nvPr/>
        </p:nvSpPr>
        <p:spPr>
          <a:xfrm>
            <a:off x="8158368" y="2615067"/>
            <a:ext cx="33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中频信号的距离谱（</a:t>
            </a:r>
            <a:r>
              <a:rPr lang="en-US" altLang="zh-CN" dirty="0"/>
              <a:t>1D FFT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CDEF0C-E30D-4C5A-8FCD-4466411E4E92}"/>
                  </a:ext>
                </a:extLst>
              </p:cNvPr>
              <p:cNvSpPr txBox="1"/>
              <p:nvPr/>
            </p:nvSpPr>
            <p:spPr>
              <a:xfrm>
                <a:off x="8050696" y="3170583"/>
                <a:ext cx="3588026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CDEF0C-E30D-4C5A-8FCD-4466411E4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696" y="3170583"/>
                <a:ext cx="3588026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18F0531-C417-43CA-BFE7-42A53CB659E6}"/>
              </a:ext>
            </a:extLst>
          </p:cNvPr>
          <p:cNvCxnSpPr>
            <a:cxnSpLocks/>
          </p:cNvCxnSpPr>
          <p:nvPr/>
        </p:nvCxnSpPr>
        <p:spPr>
          <a:xfrm>
            <a:off x="9852990" y="3788894"/>
            <a:ext cx="0" cy="78537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DE7C6E0-F75F-427E-8061-EA5E089B4CE8}"/>
                  </a:ext>
                </a:extLst>
              </p:cNvPr>
              <p:cNvSpPr txBox="1"/>
              <p:nvPr/>
            </p:nvSpPr>
            <p:spPr>
              <a:xfrm>
                <a:off x="8746435" y="4721087"/>
                <a:ext cx="233569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DE7C6E0-F75F-427E-8061-EA5E089B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35" y="4721087"/>
                <a:ext cx="2335694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08F62E7-AFB8-4980-8F72-1A0EA74304D6}"/>
              </a:ext>
            </a:extLst>
          </p:cNvPr>
          <p:cNvSpPr/>
          <p:nvPr/>
        </p:nvSpPr>
        <p:spPr>
          <a:xfrm>
            <a:off x="3002251" y="5271734"/>
            <a:ext cx="7453714" cy="132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/>
              <a:t>将每一个频率分量对应的距离称为一个距离域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通过傅里叶变换计算得到的距离谱只能区分不同距离域是否有物体，不能确定每个距离域内的物体数量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我们将一个</a:t>
            </a:r>
            <a:r>
              <a:rPr lang="en-US" altLang="zh-CN" dirty="0"/>
              <a:t>chirp</a:t>
            </a:r>
            <a:r>
              <a:rPr lang="zh-CN" altLang="en-US" dirty="0"/>
              <a:t>采样点的数量大小称作</a:t>
            </a:r>
            <a:r>
              <a:rPr lang="en-US" altLang="zh-CN" dirty="0"/>
              <a:t>FFTR_SIZE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0A834-21B7-4C01-93BA-D87BD8604435}"/>
              </a:ext>
            </a:extLst>
          </p:cNvPr>
          <p:cNvSpPr txBox="1"/>
          <p:nvPr/>
        </p:nvSpPr>
        <p:spPr>
          <a:xfrm>
            <a:off x="7871792" y="1905182"/>
            <a:ext cx="41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接下来用</a:t>
            </a:r>
            <a:r>
              <a:rPr lang="en-US" altLang="zh-CN" dirty="0"/>
              <a:t>T</a:t>
            </a:r>
            <a:r>
              <a:rPr lang="zh-CN" altLang="en-US" dirty="0"/>
              <a:t>代指</a:t>
            </a:r>
            <a:r>
              <a:rPr lang="en-US" altLang="zh-CN" dirty="0" err="1"/>
              <a:t>T_up</a:t>
            </a:r>
            <a:r>
              <a:rPr lang="zh-CN" altLang="en-US" dirty="0"/>
              <a:t>，</a:t>
            </a:r>
            <a:r>
              <a:rPr lang="en-US" altLang="zh-CN" dirty="0" err="1"/>
              <a:t>T_c</a:t>
            </a:r>
            <a:r>
              <a:rPr lang="zh-CN" altLang="en-US" dirty="0"/>
              <a:t>代指</a:t>
            </a:r>
            <a:r>
              <a:rPr lang="en-US" altLang="zh-CN" dirty="0" err="1"/>
              <a:t>T_chirp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4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1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基于中频信号频率的距离计算</a:t>
            </a:r>
            <a:r>
              <a:rPr lang="en-US" altLang="zh-CN" dirty="0"/>
              <a:t>——</a:t>
            </a:r>
            <a:r>
              <a:rPr lang="zh-CN" altLang="en-US" dirty="0"/>
              <a:t>测量极限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D9711-DEA6-4CEB-9927-416B04CF8DDD}"/>
              </a:ext>
            </a:extLst>
          </p:cNvPr>
          <p:cNvSpPr txBox="1"/>
          <p:nvPr/>
        </p:nvSpPr>
        <p:spPr>
          <a:xfrm>
            <a:off x="354496" y="1664012"/>
            <a:ext cx="1127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距离分辨率：仅当两个物体距离大于距离分辨率时，他们才可以在距离谱中被分辨出来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/>
              <p:nvPr/>
            </p:nvSpPr>
            <p:spPr>
              <a:xfrm>
                <a:off x="3747051" y="2195251"/>
                <a:ext cx="3747054" cy="6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51" y="2195251"/>
                <a:ext cx="3747054" cy="689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/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8244EC-9769-4348-B40B-0480CB43029B}"/>
                  </a:ext>
                </a:extLst>
              </p:cNvPr>
              <p:cNvSpPr txBox="1"/>
              <p:nvPr/>
            </p:nvSpPr>
            <p:spPr>
              <a:xfrm>
                <a:off x="844825" y="3004499"/>
                <a:ext cx="9571383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由于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zh-CN" altLang="en-US" dirty="0"/>
                  <a:t>相比带宽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相差不大，因此化简时可以认为两者相等，那么有：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8244EC-9769-4348-B40B-0480CB430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5" y="3004499"/>
                <a:ext cx="9571383" cy="390748"/>
              </a:xfrm>
              <a:prstGeom prst="rect">
                <a:avLst/>
              </a:prstGeom>
              <a:blipFill>
                <a:blip r:embed="rId4"/>
                <a:stretch>
                  <a:fillRect l="-573" t="-937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276259-8EBA-43C6-94FD-A10387DA947E}"/>
                  </a:ext>
                </a:extLst>
              </p:cNvPr>
              <p:cNvSpPr txBox="1"/>
              <p:nvPr/>
            </p:nvSpPr>
            <p:spPr>
              <a:xfrm>
                <a:off x="3692384" y="3739755"/>
                <a:ext cx="3747054" cy="564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276259-8EBA-43C6-94FD-A10387DA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84" y="3739755"/>
                <a:ext cx="3747054" cy="56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86896D6-1D7F-44FD-B89F-240E35EFBF94}"/>
              </a:ext>
            </a:extLst>
          </p:cNvPr>
          <p:cNvSpPr txBox="1"/>
          <p:nvPr/>
        </p:nvSpPr>
        <p:spPr>
          <a:xfrm>
            <a:off x="844825" y="4649099"/>
            <a:ext cx="938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可以看到，带宽</a:t>
            </a:r>
            <a:r>
              <a:rPr lang="en-US" altLang="zh-CN" dirty="0"/>
              <a:t>B</a:t>
            </a:r>
            <a:r>
              <a:rPr lang="zh-CN" altLang="en-US" dirty="0"/>
              <a:t>是决定距离分辨率的主要因素，当带宽越大时，距离分辨率越小。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4ED22-8F88-47C7-A1AE-49C941EED0FC}"/>
              </a:ext>
            </a:extLst>
          </p:cNvPr>
          <p:cNvSpPr txBox="1"/>
          <p:nvPr/>
        </p:nvSpPr>
        <p:spPr>
          <a:xfrm>
            <a:off x="844824" y="5292298"/>
            <a:ext cx="94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典型地，</a:t>
            </a:r>
            <a:r>
              <a:rPr lang="en-US" altLang="zh-CN" dirty="0"/>
              <a:t>1G</a:t>
            </a:r>
            <a:r>
              <a:rPr lang="zh-CN" altLang="en-US" dirty="0"/>
              <a:t>带宽时，距离分辨率为</a:t>
            </a:r>
            <a:r>
              <a:rPr lang="en-US" altLang="zh-CN" dirty="0"/>
              <a:t>15cm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8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基于中频信号频率的距离计算</a:t>
            </a:r>
            <a:r>
              <a:rPr lang="en-US" altLang="zh-CN" dirty="0"/>
              <a:t>——</a:t>
            </a:r>
            <a:r>
              <a:rPr lang="zh-CN" altLang="en-US" dirty="0"/>
              <a:t>测量极限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D9711-DEA6-4CEB-9927-416B04CF8DDD}"/>
              </a:ext>
            </a:extLst>
          </p:cNvPr>
          <p:cNvSpPr txBox="1"/>
          <p:nvPr/>
        </p:nvSpPr>
        <p:spPr>
          <a:xfrm>
            <a:off x="354496" y="1664012"/>
            <a:ext cx="1127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距离测量精度（视觉分辨率、</a:t>
            </a:r>
            <a:r>
              <a:rPr lang="en-US" altLang="zh-CN" dirty="0"/>
              <a:t>FFT</a:t>
            </a:r>
            <a:r>
              <a:rPr lang="zh-CN" altLang="en-US" dirty="0"/>
              <a:t>分辨率）：指使用</a:t>
            </a:r>
            <a:r>
              <a:rPr lang="en-US" altLang="zh-CN" dirty="0"/>
              <a:t>FFT</a:t>
            </a:r>
            <a:r>
              <a:rPr lang="zh-CN" altLang="en-US" dirty="0"/>
              <a:t>时补</a:t>
            </a:r>
            <a:r>
              <a:rPr lang="en-US" altLang="zh-CN" dirty="0"/>
              <a:t>0</a:t>
            </a:r>
            <a:r>
              <a:rPr lang="zh-CN" altLang="en-US" dirty="0"/>
              <a:t>后在频谱上的距离分辨率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/>
              <p:nvPr/>
            </p:nvSpPr>
            <p:spPr>
              <a:xfrm>
                <a:off x="3856381" y="2506101"/>
                <a:ext cx="3747054" cy="657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𝐹𝐹𝑇𝑅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81" y="2506101"/>
                <a:ext cx="3747054" cy="657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/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A8244EC-9769-4348-B40B-0480CB43029B}"/>
              </a:ext>
            </a:extLst>
          </p:cNvPr>
          <p:cNvSpPr txBox="1"/>
          <p:nvPr/>
        </p:nvSpPr>
        <p:spPr>
          <a:xfrm>
            <a:off x="2708413" y="3636138"/>
            <a:ext cx="957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FFT</a:t>
            </a:r>
            <a:r>
              <a:rPr lang="zh-CN" altLang="en-US" dirty="0"/>
              <a:t>时没有补</a:t>
            </a:r>
            <a:r>
              <a:rPr lang="en-US" altLang="zh-CN" dirty="0"/>
              <a:t>0</a:t>
            </a:r>
            <a:r>
              <a:rPr lang="zh-CN" altLang="en-US" dirty="0"/>
              <a:t>，那么距离测量精度等于距离分辨率</a:t>
            </a:r>
          </a:p>
        </p:txBody>
      </p:sp>
    </p:spTree>
    <p:extLst>
      <p:ext uri="{BB962C8B-B14F-4D97-AF65-F5344CB8AC3E}">
        <p14:creationId xmlns:p14="http://schemas.microsoft.com/office/powerpoint/2010/main" val="20045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基于中频信号频率的距离计算</a:t>
            </a:r>
            <a:r>
              <a:rPr lang="en-US" altLang="zh-CN" dirty="0"/>
              <a:t>——</a:t>
            </a:r>
            <a:r>
              <a:rPr lang="zh-CN" altLang="en-US" dirty="0"/>
              <a:t>测量极限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D9711-DEA6-4CEB-9927-416B04CF8DDD}"/>
              </a:ext>
            </a:extLst>
          </p:cNvPr>
          <p:cNvSpPr txBox="1"/>
          <p:nvPr/>
        </p:nvSpPr>
        <p:spPr>
          <a:xfrm>
            <a:off x="460513" y="1660880"/>
            <a:ext cx="1127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理论最远可测距离：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/>
              <p:nvPr/>
            </p:nvSpPr>
            <p:spPr>
              <a:xfrm>
                <a:off x="3747051" y="2195251"/>
                <a:ext cx="374705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D79B91-408A-469F-B05C-1E9252EF6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51" y="2195251"/>
                <a:ext cx="3747054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/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A0C469D-7BD4-4A1D-9641-1B51A7977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1" y="962602"/>
                <a:ext cx="2335694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923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基于中频信号频率的距离计算</a:t>
            </a:r>
            <a:r>
              <a:rPr lang="en-US" altLang="zh-CN" dirty="0"/>
              <a:t>——</a:t>
            </a:r>
            <a:r>
              <a:rPr lang="zh-CN" altLang="en-US" dirty="0"/>
              <a:t>测量极限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8D9711-DEA6-4CEB-9927-416B04CF8DDD}"/>
              </a:ext>
            </a:extLst>
          </p:cNvPr>
          <p:cNvSpPr txBox="1"/>
          <p:nvPr/>
        </p:nvSpPr>
        <p:spPr>
          <a:xfrm>
            <a:off x="341243" y="965141"/>
            <a:ext cx="1127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实际最远可测距离：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3C117A-3C5D-440C-AE9A-2EFD2938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45" y="2629521"/>
            <a:ext cx="6877050" cy="185737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7C0B81-2AC4-4DA0-B3C6-9B7F19E7D9B0}"/>
              </a:ext>
            </a:extLst>
          </p:cNvPr>
          <p:cNvCxnSpPr>
            <a:cxnSpLocks/>
          </p:cNvCxnSpPr>
          <p:nvPr/>
        </p:nvCxnSpPr>
        <p:spPr>
          <a:xfrm flipH="1" flipV="1">
            <a:off x="3269974" y="2207106"/>
            <a:ext cx="1040546" cy="84482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A061550-F950-4EB0-9048-EC5D88B69048}"/>
              </a:ext>
            </a:extLst>
          </p:cNvPr>
          <p:cNvSpPr txBox="1"/>
          <p:nvPr/>
        </p:nvSpPr>
        <p:spPr>
          <a:xfrm>
            <a:off x="1666668" y="1837774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雷达横截面积</a:t>
            </a:r>
            <a:r>
              <a:rPr lang="en-US" altLang="zh-CN" dirty="0"/>
              <a:t>RCS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4DC299-26F9-41E7-8407-82D2F523BF19}"/>
              </a:ext>
            </a:extLst>
          </p:cNvPr>
          <p:cNvCxnSpPr>
            <a:cxnSpLocks/>
          </p:cNvCxnSpPr>
          <p:nvPr/>
        </p:nvCxnSpPr>
        <p:spPr>
          <a:xfrm flipH="1" flipV="1">
            <a:off x="4462670" y="1504607"/>
            <a:ext cx="153108" cy="154732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E0ACAF0-D4E8-4BBD-9642-2EC107063DA6}"/>
              </a:ext>
            </a:extLst>
          </p:cNvPr>
          <p:cNvSpPr txBox="1"/>
          <p:nvPr/>
        </p:nvSpPr>
        <p:spPr>
          <a:xfrm>
            <a:off x="3684458" y="1105084"/>
            <a:ext cx="155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雷达输出功率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F2FD78-6E48-452A-AE7C-C4D16B4F12DA}"/>
              </a:ext>
            </a:extLst>
          </p:cNvPr>
          <p:cNvCxnSpPr>
            <a:cxnSpLocks/>
          </p:cNvCxnSpPr>
          <p:nvPr/>
        </p:nvCxnSpPr>
        <p:spPr>
          <a:xfrm flipH="1" flipV="1">
            <a:off x="5297557" y="2365513"/>
            <a:ext cx="36902" cy="79617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CAED36F-A4F9-44C1-8F83-9BC31D782E29}"/>
              </a:ext>
            </a:extLst>
          </p:cNvPr>
          <p:cNvSpPr txBox="1"/>
          <p:nvPr/>
        </p:nvSpPr>
        <p:spPr>
          <a:xfrm>
            <a:off x="4551918" y="1937274"/>
            <a:ext cx="152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</a:t>
            </a:r>
            <a:r>
              <a:rPr lang="zh-CN" altLang="en-US" dirty="0"/>
              <a:t>天线增益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68E580-8A6D-4939-9B2F-F3ADBF6AFA43}"/>
              </a:ext>
            </a:extLst>
          </p:cNvPr>
          <p:cNvSpPr txBox="1"/>
          <p:nvPr/>
        </p:nvSpPr>
        <p:spPr>
          <a:xfrm>
            <a:off x="5529470" y="1135275"/>
            <a:ext cx="152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</a:t>
            </a:r>
            <a:r>
              <a:rPr lang="zh-CN" altLang="en-US" dirty="0"/>
              <a:t>天线增益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3C094BB-8D5F-4B13-97D3-674FE4CBAC9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241052" y="1504607"/>
            <a:ext cx="52508" cy="163517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FA3AB6A-7DD9-445B-B317-2516A0499B5A}"/>
              </a:ext>
            </a:extLst>
          </p:cNvPr>
          <p:cNvCxnSpPr>
            <a:cxnSpLocks/>
          </p:cNvCxnSpPr>
          <p:nvPr/>
        </p:nvCxnSpPr>
        <p:spPr>
          <a:xfrm flipV="1">
            <a:off x="7638477" y="1756888"/>
            <a:ext cx="66894" cy="144191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DA9EC85-4D2A-491B-8B94-E0B986FFF63E}"/>
              </a:ext>
            </a:extLst>
          </p:cNvPr>
          <p:cNvSpPr txBox="1"/>
          <p:nvPr/>
        </p:nvSpPr>
        <p:spPr>
          <a:xfrm>
            <a:off x="7229410" y="1298253"/>
            <a:ext cx="18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测量信号总时间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E40EC65-CB99-4821-A47B-6AFAA94ADF2B}"/>
              </a:ext>
            </a:extLst>
          </p:cNvPr>
          <p:cNvCxnSpPr>
            <a:cxnSpLocks/>
          </p:cNvCxnSpPr>
          <p:nvPr/>
        </p:nvCxnSpPr>
        <p:spPr>
          <a:xfrm flipH="1">
            <a:off x="5204437" y="4196083"/>
            <a:ext cx="577056" cy="122745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94EBB05-3EAA-4F38-B7C1-19F53796A46A}"/>
              </a:ext>
            </a:extLst>
          </p:cNvPr>
          <p:cNvSpPr txBox="1"/>
          <p:nvPr/>
        </p:nvSpPr>
        <p:spPr>
          <a:xfrm>
            <a:off x="4605423" y="5468368"/>
            <a:ext cx="138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最小信噪比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079A3A2-6746-48A9-9BBC-C4839ABBAD68}"/>
              </a:ext>
            </a:extLst>
          </p:cNvPr>
          <p:cNvCxnSpPr>
            <a:cxnSpLocks/>
          </p:cNvCxnSpPr>
          <p:nvPr/>
        </p:nvCxnSpPr>
        <p:spPr>
          <a:xfrm flipH="1">
            <a:off x="7229410" y="4137176"/>
            <a:ext cx="116767" cy="175568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BD03BD4-755A-433B-A23A-F592F2605FFD}"/>
              </a:ext>
            </a:extLst>
          </p:cNvPr>
          <p:cNvSpPr txBox="1"/>
          <p:nvPr/>
        </p:nvSpPr>
        <p:spPr>
          <a:xfrm>
            <a:off x="6358419" y="5994551"/>
            <a:ext cx="158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玻尔兹曼常数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DF3999C-2224-423B-B0E4-B8A4F6B1A761}"/>
              </a:ext>
            </a:extLst>
          </p:cNvPr>
          <p:cNvCxnSpPr>
            <a:cxnSpLocks/>
          </p:cNvCxnSpPr>
          <p:nvPr/>
        </p:nvCxnSpPr>
        <p:spPr>
          <a:xfrm>
            <a:off x="7615428" y="4137175"/>
            <a:ext cx="326041" cy="87784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FA5FB5A-AED3-4CCB-A642-393D6AE8866A}"/>
              </a:ext>
            </a:extLst>
          </p:cNvPr>
          <p:cNvSpPr txBox="1"/>
          <p:nvPr/>
        </p:nvSpPr>
        <p:spPr>
          <a:xfrm>
            <a:off x="7491376" y="5079500"/>
            <a:ext cx="13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天线温度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8F25AA6-9B40-482C-92D7-292F93AEF3FB}"/>
              </a:ext>
            </a:extLst>
          </p:cNvPr>
          <p:cNvCxnSpPr>
            <a:cxnSpLocks/>
          </p:cNvCxnSpPr>
          <p:nvPr/>
        </p:nvCxnSpPr>
        <p:spPr>
          <a:xfrm>
            <a:off x="8047699" y="4112458"/>
            <a:ext cx="1026727" cy="63844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799471A-9021-45E6-995B-9A77523C2121}"/>
              </a:ext>
            </a:extLst>
          </p:cNvPr>
          <p:cNvSpPr txBox="1"/>
          <p:nvPr/>
        </p:nvSpPr>
        <p:spPr>
          <a:xfrm>
            <a:off x="8939293" y="4787087"/>
            <a:ext cx="18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接收机噪声因数</a:t>
            </a:r>
          </a:p>
        </p:txBody>
      </p:sp>
    </p:spTree>
    <p:extLst>
      <p:ext uri="{BB962C8B-B14F-4D97-AF65-F5344CB8AC3E}">
        <p14:creationId xmlns:p14="http://schemas.microsoft.com/office/powerpoint/2010/main" val="41819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基于中频信号相位的距离计算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8C79BD-DC3C-4C5A-BA40-A49A33E94C4F}"/>
                  </a:ext>
                </a:extLst>
              </p:cNvPr>
              <p:cNvSpPr txBox="1"/>
              <p:nvPr/>
            </p:nvSpPr>
            <p:spPr>
              <a:xfrm>
                <a:off x="142962" y="954597"/>
                <a:ext cx="4552122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8C79BD-DC3C-4C5A-BA40-A49A33E9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2" y="954597"/>
                <a:ext cx="4552122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AA06E28-6955-442A-B587-E2F29F4A49E3}"/>
                  </a:ext>
                </a:extLst>
              </p:cNvPr>
              <p:cNvSpPr txBox="1"/>
              <p:nvPr/>
            </p:nvSpPr>
            <p:spPr>
              <a:xfrm>
                <a:off x="8792167" y="1069852"/>
                <a:ext cx="1442430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AA06E28-6955-442A-B587-E2F29F4A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167" y="1069852"/>
                <a:ext cx="1442430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B7AA45-EF0B-449B-AF57-5C0B04E13311}"/>
                  </a:ext>
                </a:extLst>
              </p:cNvPr>
              <p:cNvSpPr txBox="1"/>
              <p:nvPr/>
            </p:nvSpPr>
            <p:spPr>
              <a:xfrm>
                <a:off x="4991291" y="1069852"/>
                <a:ext cx="5943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中频信号频率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中频信号初相位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B7AA45-EF0B-449B-AF57-5C0B04E13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1" y="1069852"/>
                <a:ext cx="5943600" cy="646331"/>
              </a:xfrm>
              <a:prstGeom prst="rect">
                <a:avLst/>
              </a:prstGeom>
              <a:blipFill>
                <a:blip r:embed="rId4"/>
                <a:stretch>
                  <a:fillRect l="-71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E0105C7-B587-44A6-B366-772940E63BB0}"/>
              </a:ext>
            </a:extLst>
          </p:cNvPr>
          <p:cNvSpPr txBox="1"/>
          <p:nvPr/>
        </p:nvSpPr>
        <p:spPr>
          <a:xfrm>
            <a:off x="496957" y="2206487"/>
            <a:ext cx="1093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提取中频信号初相位方法：对中频信号做</a:t>
            </a:r>
            <a:r>
              <a:rPr lang="en-US" altLang="zh-CN" dirty="0"/>
              <a:t>FFT</a:t>
            </a:r>
            <a:r>
              <a:rPr lang="zh-CN" altLang="en-US" dirty="0"/>
              <a:t>得到距离谱后，根据能量高峰选定物体所在距离域，该距离域对应复数的相位即为中频信号的初相位。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5F52B3-38D4-4AAD-B632-7695EC7BF069}"/>
                  </a:ext>
                </a:extLst>
              </p:cNvPr>
              <p:cNvSpPr txBox="1"/>
              <p:nvPr/>
            </p:nvSpPr>
            <p:spPr>
              <a:xfrm>
                <a:off x="586408" y="3227865"/>
                <a:ext cx="10436087" cy="1051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但是由于相位的取值区间为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，因此物体的距离将会被取模到区间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（当使用</a:t>
                </a:r>
                <a:r>
                  <a:rPr lang="en-US" altLang="zh-CN" dirty="0"/>
                  <a:t>60GHz</a:t>
                </a:r>
                <a:r>
                  <a:rPr lang="zh-CN" altLang="en-US" dirty="0"/>
                  <a:t>信号时，波长为</a:t>
                </a:r>
                <a:r>
                  <a:rPr lang="en-US" altLang="zh-CN" dirty="0"/>
                  <a:t>5cm</a:t>
                </a:r>
                <a:r>
                  <a:rPr lang="zh-CN" altLang="en-US" dirty="0"/>
                  <a:t>，距离将会被取模到</a:t>
                </a:r>
                <a:r>
                  <a:rPr lang="en-US" altLang="zh-CN" dirty="0"/>
                  <a:t>[-1.25cm, 1.25cm]</a:t>
                </a:r>
                <a:r>
                  <a:rPr lang="zh-CN" altLang="en-US" dirty="0"/>
                  <a:t>），因此基于中频信号相位的无法计算物体的绝对距离。但是，该方法可以用来计算物体的微小运动（物体轻微振动，呼吸，心跳等）。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5F52B3-38D4-4AAD-B632-7695EC7B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8" y="3227865"/>
                <a:ext cx="10436087" cy="1051826"/>
              </a:xfrm>
              <a:prstGeom prst="rect">
                <a:avLst/>
              </a:prstGeom>
              <a:blipFill>
                <a:blip r:embed="rId5"/>
                <a:stretch>
                  <a:fillRect l="-467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E2CEC9-240A-4FB4-99FA-4885BF220839}"/>
              </a:ext>
            </a:extLst>
          </p:cNvPr>
          <p:cNvSpPr txBox="1"/>
          <p:nvPr/>
        </p:nvSpPr>
        <p:spPr>
          <a:xfrm>
            <a:off x="285171" y="1033670"/>
            <a:ext cx="739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静止铁板的距离测量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D925D1-C646-453A-9BA4-7F3A25D79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6" y="1645826"/>
            <a:ext cx="5989982" cy="44924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86CFC8-D09A-43A9-9D69-2CE4C3B738B6}"/>
              </a:ext>
            </a:extLst>
          </p:cNvPr>
          <p:cNvSpPr/>
          <p:nvPr/>
        </p:nvSpPr>
        <p:spPr>
          <a:xfrm>
            <a:off x="6331226" y="3740425"/>
            <a:ext cx="646044" cy="6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F2A6C0-8B2D-42F6-A9C0-052D0F433E6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54248" y="3210339"/>
            <a:ext cx="323022" cy="5300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36775B8-9B62-4C64-9497-AB76FD7F93BD}"/>
              </a:ext>
            </a:extLst>
          </p:cNvPr>
          <p:cNvSpPr txBox="1"/>
          <p:nvPr/>
        </p:nvSpPr>
        <p:spPr>
          <a:xfrm>
            <a:off x="6654248" y="2863332"/>
            <a:ext cx="64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雷达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F3C62-C5BD-42E2-A786-749D8636C518}"/>
              </a:ext>
            </a:extLst>
          </p:cNvPr>
          <p:cNvSpPr txBox="1"/>
          <p:nvPr/>
        </p:nvSpPr>
        <p:spPr>
          <a:xfrm>
            <a:off x="7822095" y="1918252"/>
            <a:ext cx="40750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改变带宽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改变铁板距离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50cm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100cm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重复实验次数：</a:t>
            </a:r>
            <a:r>
              <a:rPr lang="en-US" altLang="zh-CN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Frame number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411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A9FA7-0FBC-4403-AA24-53FB5698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9275567B-469C-4C9F-B5A4-FB50668986A5}"/>
              </a:ext>
            </a:extLst>
          </p:cNvPr>
          <p:cNvSpPr txBox="1">
            <a:spLocks/>
          </p:cNvSpPr>
          <p:nvPr/>
        </p:nvSpPr>
        <p:spPr>
          <a:xfrm>
            <a:off x="1716110" y="1954996"/>
            <a:ext cx="6672516" cy="276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一、</a:t>
            </a:r>
            <a:r>
              <a:rPr lang="en-US" altLang="zh-CN" sz="2800" dirty="0"/>
              <a:t>FMCW</a:t>
            </a:r>
            <a:r>
              <a:rPr lang="zh-CN" altLang="en-US" sz="2800" dirty="0"/>
              <a:t>雷达基础与加特兰雷达的使用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二、测距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三、测速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四、测角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五、相位与呼吸</a:t>
            </a:r>
          </a:p>
        </p:txBody>
      </p:sp>
    </p:spTree>
    <p:extLst>
      <p:ext uri="{BB962C8B-B14F-4D97-AF65-F5344CB8AC3E}">
        <p14:creationId xmlns:p14="http://schemas.microsoft.com/office/powerpoint/2010/main" val="65283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6F2BE6-A888-433A-87EB-EBCD863F5F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16049"/>
                  </p:ext>
                </p:extLst>
              </p:nvPr>
            </p:nvGraphicFramePr>
            <p:xfrm>
              <a:off x="1401722" y="2352998"/>
              <a:ext cx="9388554" cy="389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4759">
                      <a:extLst>
                        <a:ext uri="{9D8B030D-6E8A-4147-A177-3AD203B41FA5}">
                          <a16:colId xmlns:a16="http://schemas.microsoft.com/office/drawing/2014/main" val="1871071504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1392598997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2481412086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632496394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3830809058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2205129825"/>
                        </a:ext>
                      </a:extLst>
                    </a:gridCol>
                  </a:tblGrid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带宽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采样率</a:t>
                          </a:r>
                          <a:r>
                            <a:rPr lang="en-US" altLang="zh-CN" dirty="0"/>
                            <a:t>(MHz)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周期</a:t>
                          </a:r>
                          <a:r>
                            <a:rPr lang="en-US" altLang="zh-CN" dirty="0"/>
                            <a:t>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FFTR_SIZE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距离分辨率</a:t>
                          </a:r>
                          <a:r>
                            <a:rPr lang="en-US" altLang="zh-CN" dirty="0"/>
                            <a:t>(m)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最大可测距离</a:t>
                          </a:r>
                          <a:r>
                            <a:rPr lang="en-US" altLang="zh-CN" dirty="0"/>
                            <a:t>(m)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641990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200M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0.896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228.603516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99396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0.179297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45.720703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4449431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0.0896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22.860352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3966489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0.059766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15.240234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5445108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/>
                            <a:t>512</a:t>
                          </a:r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0.044824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11.430176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7555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6F2BE6-A888-433A-87EB-EBCD863F5F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16049"/>
                  </p:ext>
                </p:extLst>
              </p:nvPr>
            </p:nvGraphicFramePr>
            <p:xfrm>
              <a:off x="1401722" y="2352998"/>
              <a:ext cx="9388554" cy="389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4759">
                      <a:extLst>
                        <a:ext uri="{9D8B030D-6E8A-4147-A177-3AD203B41FA5}">
                          <a16:colId xmlns:a16="http://schemas.microsoft.com/office/drawing/2014/main" val="1871071504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1392598997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2481412086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632496394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3830809058"/>
                        </a:ext>
                      </a:extLst>
                    </a:gridCol>
                    <a:gridCol w="1564759">
                      <a:extLst>
                        <a:ext uri="{9D8B030D-6E8A-4147-A177-3AD203B41FA5}">
                          <a16:colId xmlns:a16="http://schemas.microsoft.com/office/drawing/2014/main" val="2205129825"/>
                        </a:ext>
                      </a:extLst>
                    </a:gridCol>
                  </a:tblGrid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带宽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采样率</a:t>
                          </a:r>
                          <a:r>
                            <a:rPr lang="en-US" altLang="zh-CN" dirty="0"/>
                            <a:t>(MHz)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89" t="-2804" r="-301556" b="-500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FFTR_SIZE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距离分辨率</a:t>
                          </a:r>
                          <a:r>
                            <a:rPr lang="en-US" altLang="zh-CN" dirty="0"/>
                            <a:t>(m)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最大可测距离</a:t>
                          </a:r>
                          <a:r>
                            <a:rPr lang="en-US" altLang="zh-CN" dirty="0"/>
                            <a:t>(m)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641990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200M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0.896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228.603516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99396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0.179297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45.720703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4449431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0.0896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22.860352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3966489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512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0.059766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15.240234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5445108"/>
                      </a:ext>
                    </a:extLst>
                  </a:tr>
                  <a:tr h="6494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30.6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/>
                            <a:t>512</a:t>
                          </a:r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0.044824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11.430176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7555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184786-D58C-4084-8985-3463E8650624}"/>
                  </a:ext>
                </a:extLst>
              </p:cNvPr>
              <p:cNvSpPr txBox="1"/>
              <p:nvPr/>
            </p:nvSpPr>
            <p:spPr>
              <a:xfrm>
                <a:off x="1967947" y="1320607"/>
                <a:ext cx="3747054" cy="657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𝐹𝐹𝑇𝑅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184786-D58C-4084-8985-3463E865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47" y="1320607"/>
                <a:ext cx="3747054" cy="657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39A18D-E4DB-4CA6-84CD-260297D800BB}"/>
                  </a:ext>
                </a:extLst>
              </p:cNvPr>
              <p:cNvSpPr txBox="1"/>
              <p:nvPr/>
            </p:nvSpPr>
            <p:spPr>
              <a:xfrm>
                <a:off x="5948568" y="1368810"/>
                <a:ext cx="374705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39A18D-E4DB-4CA6-84CD-260297D8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68" y="1368810"/>
                <a:ext cx="3747054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47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DF2017D-78F8-470D-B83C-62703058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C2B0B7-AD4C-4990-A5A8-73212A80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23" y="1113183"/>
            <a:ext cx="9443354" cy="5181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1F2549-CDF1-47FD-976E-7D1E04196C84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50cm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91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ABF6D4-CC25-4886-BCD5-34716842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52" y="1341838"/>
            <a:ext cx="9193696" cy="48315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985889-D6CB-4549-A4B7-ED5E7FD4E09D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50cm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2A5BE7E-853F-419A-B312-385CAADC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</p:spTree>
    <p:extLst>
      <p:ext uri="{BB962C8B-B14F-4D97-AF65-F5344CB8AC3E}">
        <p14:creationId xmlns:p14="http://schemas.microsoft.com/office/powerpoint/2010/main" val="391668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E7E808-46E0-4D7F-AFCD-549BC51C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" y="965617"/>
            <a:ext cx="10416209" cy="565175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37E6972-CFEF-4E8B-B638-1BAB6F39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7BE9A0-D773-4B8B-88CB-C0B2A99DBF3C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26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C667CD-EDC0-4472-9DBC-8770B730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" y="881345"/>
            <a:ext cx="10803835" cy="577260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CB3E303-72E5-4AF8-A184-915ACB71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C0BA5-4ED7-4B90-9CAC-910FDBCE430F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07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290501-BF13-4222-A804-CC118685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76" y="998587"/>
            <a:ext cx="9652447" cy="578654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2454835-8FED-4755-8759-3B3E656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B0419-55B5-491A-BE70-8CC0275948CE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291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1FD0A4-FB11-4D47-B8FD-F3259BE5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923266"/>
            <a:ext cx="10436087" cy="569064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DF2017D-78F8-470D-B83C-62703058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D4F298-D5E1-420B-8F0B-A5D673E1CDA7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200cm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09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DF2017D-78F8-470D-B83C-62703058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B34FB9-09A7-4A98-9CAC-D0BEEC5C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4" y="880197"/>
            <a:ext cx="10416209" cy="57139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754886-5562-4187-890F-7DE273883D26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2G 200cm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38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B5A20-3A93-4795-AB6F-A66C2E14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6" y="1504062"/>
            <a:ext cx="9305504" cy="499612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8AE386E-D8FC-40B9-8E0A-51586C75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EF17B4-3A1C-4748-AE0D-A867E04A863F}"/>
              </a:ext>
            </a:extLst>
          </p:cNvPr>
          <p:cNvSpPr txBox="1"/>
          <p:nvPr/>
        </p:nvSpPr>
        <p:spPr>
          <a:xfrm>
            <a:off x="278296" y="965617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200M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19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BBFC01-80C4-45FB-8944-E224F2AB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0" y="1411343"/>
            <a:ext cx="9044609" cy="47803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E024427-9CD2-4237-9133-FE65A245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7171D9-B571-4BFF-B4DA-CFAC10B53FFE}"/>
              </a:ext>
            </a:extLst>
          </p:cNvPr>
          <p:cNvSpPr txBox="1"/>
          <p:nvPr/>
        </p:nvSpPr>
        <p:spPr>
          <a:xfrm>
            <a:off x="278296" y="965617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200M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92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-63062" y="-42042"/>
            <a:ext cx="12255062" cy="6900042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EC7A86-9829-4FB7-9364-9DCD60387530}"/>
              </a:ext>
            </a:extLst>
          </p:cNvPr>
          <p:cNvSpPr txBox="1"/>
          <p:nvPr/>
        </p:nvSpPr>
        <p:spPr>
          <a:xfrm>
            <a:off x="857637" y="2440909"/>
            <a:ext cx="10413663" cy="98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一、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FMCW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雷达基础与加特兰雷达的使用</a:t>
            </a:r>
          </a:p>
        </p:txBody>
      </p:sp>
    </p:spTree>
    <p:extLst>
      <p:ext uri="{BB962C8B-B14F-4D97-AF65-F5344CB8AC3E}">
        <p14:creationId xmlns:p14="http://schemas.microsoft.com/office/powerpoint/2010/main" val="77063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1BB92B-F01F-4C91-9460-EF8CAA84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91" y="1063419"/>
            <a:ext cx="10088217" cy="537497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5B5433F-E02B-498D-A60B-3AED5348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CE0C1-AC04-4F63-897A-A535C14B6C65}"/>
              </a:ext>
            </a:extLst>
          </p:cNvPr>
          <p:cNvSpPr txBox="1"/>
          <p:nvPr/>
        </p:nvSpPr>
        <p:spPr>
          <a:xfrm>
            <a:off x="278296" y="965617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4G 100cm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1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2D2FEC0-9D34-471F-92DF-8228BD871848}"/>
              </a:ext>
            </a:extLst>
          </p:cNvPr>
          <p:cNvSpPr txBox="1"/>
          <p:nvPr/>
        </p:nvSpPr>
        <p:spPr>
          <a:xfrm>
            <a:off x="397978" y="2897535"/>
            <a:ext cx="3669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出现问题一：</a:t>
            </a:r>
            <a:endParaRPr lang="en-US" altLang="zh-CN" dirty="0"/>
          </a:p>
          <a:p>
            <a:r>
              <a:rPr lang="zh-CN" altLang="en-US" dirty="0"/>
              <a:t>实采样后，部分原始数据大小达到了</a:t>
            </a:r>
            <a:r>
              <a:rPr lang="en-US" altLang="zh-CN" dirty="0"/>
              <a:t>+/-4096</a:t>
            </a:r>
            <a:r>
              <a:rPr lang="zh-CN" altLang="en-US" dirty="0"/>
              <a:t>，应该是超过了</a:t>
            </a:r>
            <a:r>
              <a:rPr lang="en-US" altLang="zh-CN" dirty="0"/>
              <a:t>13</a:t>
            </a:r>
            <a:r>
              <a:rPr lang="zh-CN" altLang="en-US" dirty="0"/>
              <a:t>位有符号整数的表达范围，被截断。即发生了原始数据的溢出现象。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7FFAC5-B90D-4FF4-B1D1-08AFD7B8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5ABC84-9B24-481D-A111-8E05DE4B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81" y="1833703"/>
            <a:ext cx="6718852" cy="35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40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5D6278-78CB-4EEB-BE04-34C85893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2" y="2236304"/>
            <a:ext cx="5901346" cy="3165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1C7363-5E14-4B54-89E8-830E881F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70" y="2236304"/>
            <a:ext cx="5684584" cy="3056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D2FEC0-9D34-471F-92DF-8228BD871848}"/>
              </a:ext>
            </a:extLst>
          </p:cNvPr>
          <p:cNvSpPr txBox="1"/>
          <p:nvPr/>
        </p:nvSpPr>
        <p:spPr>
          <a:xfrm>
            <a:off x="355812" y="2277581"/>
            <a:ext cx="23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4G 100cm </a:t>
            </a:r>
            <a:r>
              <a:rPr lang="zh-CN" altLang="en-US" dirty="0"/>
              <a:t>相位解绕前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16F8A5-3EC4-4A1B-BC63-53A7AF26ABCC}"/>
              </a:ext>
            </a:extLst>
          </p:cNvPr>
          <p:cNvSpPr txBox="1"/>
          <p:nvPr/>
        </p:nvSpPr>
        <p:spPr>
          <a:xfrm>
            <a:off x="6572738" y="2266121"/>
            <a:ext cx="23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4G 100cm </a:t>
            </a:r>
            <a:r>
              <a:rPr lang="zh-CN" altLang="en-US" dirty="0"/>
              <a:t>相位解绕后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7FFAC5-B90D-4FF4-B1D1-08AFD7B8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24FCA-9262-4905-81F7-AD032AFAD629}"/>
              </a:ext>
            </a:extLst>
          </p:cNvPr>
          <p:cNvSpPr txBox="1"/>
          <p:nvPr/>
        </p:nvSpPr>
        <p:spPr>
          <a:xfrm>
            <a:off x="142962" y="1175514"/>
            <a:ext cx="100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出现问题二：</a:t>
            </a:r>
            <a:endParaRPr lang="en-US" altLang="zh-CN" dirty="0"/>
          </a:p>
          <a:p>
            <a:r>
              <a:rPr lang="zh-CN" altLang="en-US" dirty="0"/>
              <a:t>理论上，静止物体对应中频信号在距离域上的相位应该是恒定的。但是我们对静止物体相位解绕后，出现了一个线性关系。</a:t>
            </a:r>
          </a:p>
        </p:txBody>
      </p:sp>
    </p:spTree>
    <p:extLst>
      <p:ext uri="{BB962C8B-B14F-4D97-AF65-F5344CB8AC3E}">
        <p14:creationId xmlns:p14="http://schemas.microsoft.com/office/powerpoint/2010/main" val="1981699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470955" y="2845905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777878" y="290309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655984" y="1620078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216427" y="1620078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703445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0C932DE-6533-458E-BB6E-DC2BFDDB28CB}"/>
              </a:ext>
            </a:extLst>
          </p:cNvPr>
          <p:cNvSpPr txBox="1"/>
          <p:nvPr/>
        </p:nvSpPr>
        <p:spPr>
          <a:xfrm>
            <a:off x="1647410" y="94684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2E9FAD9-4E2F-4021-88BC-CB9FF47664E1}"/>
              </a:ext>
            </a:extLst>
          </p:cNvPr>
          <p:cNvCxnSpPr>
            <a:cxnSpLocks/>
          </p:cNvCxnSpPr>
          <p:nvPr/>
        </p:nvCxnSpPr>
        <p:spPr>
          <a:xfrm flipH="1" flipV="1">
            <a:off x="2196549" y="1689652"/>
            <a:ext cx="15737" cy="11595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C7A1EEF-5F60-4420-AB97-05CC96940BD0}"/>
              </a:ext>
            </a:extLst>
          </p:cNvPr>
          <p:cNvSpPr txBox="1"/>
          <p:nvPr/>
        </p:nvSpPr>
        <p:spPr>
          <a:xfrm>
            <a:off x="1865658" y="2084767"/>
            <a:ext cx="2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882BB408-9D5F-4002-B254-13CA3AEBB39B}"/>
              </a:ext>
            </a:extLst>
          </p:cNvPr>
          <p:cNvSpPr/>
          <p:nvPr/>
        </p:nvSpPr>
        <p:spPr>
          <a:xfrm rot="16200000">
            <a:off x="1318516" y="2219823"/>
            <a:ext cx="271001" cy="1516541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7659D1DF-8FF8-4375-AAD0-F1B5960F7E92}"/>
              </a:ext>
            </a:extLst>
          </p:cNvPr>
          <p:cNvSpPr/>
          <p:nvPr/>
        </p:nvSpPr>
        <p:spPr>
          <a:xfrm rot="16200000">
            <a:off x="2326505" y="2739966"/>
            <a:ext cx="271001" cy="482877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37E8A9-3882-4D10-B8B3-4902B6D082C5}"/>
              </a:ext>
            </a:extLst>
          </p:cNvPr>
          <p:cNvCxnSpPr>
            <a:cxnSpLocks/>
          </p:cNvCxnSpPr>
          <p:nvPr/>
        </p:nvCxnSpPr>
        <p:spPr>
          <a:xfrm flipV="1">
            <a:off x="3429828" y="996181"/>
            <a:ext cx="1" cy="42417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B14BF4B9-26A0-4F2E-AD93-FF86E7505D66}"/>
              </a:ext>
            </a:extLst>
          </p:cNvPr>
          <p:cNvSpPr/>
          <p:nvPr/>
        </p:nvSpPr>
        <p:spPr>
          <a:xfrm rot="16200000">
            <a:off x="2929057" y="2646791"/>
            <a:ext cx="271001" cy="669224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2123ABC-D939-4000-B173-FFB9EE375765}"/>
              </a:ext>
            </a:extLst>
          </p:cNvPr>
          <p:cNvSpPr txBox="1"/>
          <p:nvPr/>
        </p:nvSpPr>
        <p:spPr>
          <a:xfrm>
            <a:off x="1071969" y="3163534"/>
            <a:ext cx="73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T_up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5136C7-C7D7-44EE-B602-E552504974A5}"/>
              </a:ext>
            </a:extLst>
          </p:cNvPr>
          <p:cNvSpPr txBox="1"/>
          <p:nvPr/>
        </p:nvSpPr>
        <p:spPr>
          <a:xfrm>
            <a:off x="1884286" y="3187768"/>
            <a:ext cx="95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T_down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0D628C-34E4-40C5-BC66-A939FF708D58}"/>
              </a:ext>
            </a:extLst>
          </p:cNvPr>
          <p:cNvSpPr txBox="1"/>
          <p:nvPr/>
        </p:nvSpPr>
        <p:spPr>
          <a:xfrm>
            <a:off x="2730819" y="3193443"/>
            <a:ext cx="95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T_idle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73685339-13EA-43CE-B354-51CE048FE40C}"/>
              </a:ext>
            </a:extLst>
          </p:cNvPr>
          <p:cNvSpPr/>
          <p:nvPr/>
        </p:nvSpPr>
        <p:spPr>
          <a:xfrm rot="16200000">
            <a:off x="1955439" y="2815508"/>
            <a:ext cx="271001" cy="261645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CDA077-35B5-4401-B983-573AF169E4AA}"/>
              </a:ext>
            </a:extLst>
          </p:cNvPr>
          <p:cNvSpPr txBox="1"/>
          <p:nvPr/>
        </p:nvSpPr>
        <p:spPr>
          <a:xfrm>
            <a:off x="1683233" y="4336109"/>
            <a:ext cx="92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T_chirp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/>
              <p:nvPr/>
            </p:nvSpPr>
            <p:spPr>
              <a:xfrm>
                <a:off x="-37631" y="2507352"/>
                <a:ext cx="922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31" y="2507352"/>
                <a:ext cx="922269" cy="338554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标题 1">
            <a:extLst>
              <a:ext uri="{FF2B5EF4-FFF2-40B4-BE49-F238E27FC236}">
                <a16:creationId xmlns:a16="http://schemas.microsoft.com/office/drawing/2014/main" id="{7B5CEB67-84AE-4E62-AFCA-8A616229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679133" cy="459227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测距实验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9822BE-33A8-4540-A252-A41B22BB3853}"/>
              </a:ext>
            </a:extLst>
          </p:cNvPr>
          <p:cNvSpPr txBox="1"/>
          <p:nvPr/>
        </p:nvSpPr>
        <p:spPr>
          <a:xfrm>
            <a:off x="4026235" y="3202191"/>
            <a:ext cx="6857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上述两问题解决方案：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针对问题一中原始数据大小溢出，原因是</a:t>
            </a:r>
            <a:r>
              <a:rPr lang="en-US" altLang="zh-CN" dirty="0" err="1"/>
              <a:t>T_down</a:t>
            </a:r>
            <a:r>
              <a:rPr lang="zh-CN" altLang="en-US" dirty="0"/>
              <a:t>设置太小，频率下降速率太大，超过了硬件限制的最大下降速率。延长</a:t>
            </a:r>
            <a:r>
              <a:rPr lang="en-US" altLang="zh-CN" dirty="0" err="1"/>
              <a:t>T_down</a:t>
            </a:r>
            <a:r>
              <a:rPr lang="zh-CN" altLang="en-US" dirty="0"/>
              <a:t>后，问题得到解决。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针对问题二中静止物体相位呈线性关系，原因是</a:t>
            </a:r>
            <a:r>
              <a:rPr lang="en-US" altLang="zh-CN" dirty="0" err="1"/>
              <a:t>T_idle</a:t>
            </a:r>
            <a:r>
              <a:rPr lang="zh-CN" altLang="en-US" dirty="0"/>
              <a:t>设置太小（但是</a:t>
            </a:r>
            <a:r>
              <a:rPr lang="en-US" altLang="zh-CN" dirty="0" err="1"/>
              <a:t>T_idle</a:t>
            </a:r>
            <a:r>
              <a:rPr lang="zh-CN" altLang="en-US" dirty="0"/>
              <a:t>已经符合了文档要求，原因不明。但是实际使用时为了满足速度分辨率，</a:t>
            </a:r>
            <a:r>
              <a:rPr lang="en-US" altLang="zh-CN" dirty="0"/>
              <a:t> </a:t>
            </a:r>
            <a:r>
              <a:rPr lang="en-US" altLang="zh-CN" dirty="0" err="1"/>
              <a:t>T_idle</a:t>
            </a:r>
            <a:r>
              <a:rPr lang="zh-CN" altLang="en-US" dirty="0"/>
              <a:t>常常设置较大，不需要担心该问题）。延长</a:t>
            </a:r>
            <a:r>
              <a:rPr lang="en-US" altLang="zh-CN" dirty="0" err="1"/>
              <a:t>T_idle</a:t>
            </a:r>
            <a:r>
              <a:rPr lang="zh-CN" altLang="en-US" dirty="0"/>
              <a:t>后，问题得到了解决。</a:t>
            </a:r>
          </a:p>
        </p:txBody>
      </p:sp>
    </p:spTree>
    <p:extLst>
      <p:ext uri="{BB962C8B-B14F-4D97-AF65-F5344CB8AC3E}">
        <p14:creationId xmlns:p14="http://schemas.microsoft.com/office/powerpoint/2010/main" val="1949509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-63062" y="-42042"/>
            <a:ext cx="12255062" cy="6900042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EC7A86-9829-4FB7-9364-9DCD60387530}"/>
              </a:ext>
            </a:extLst>
          </p:cNvPr>
          <p:cNvSpPr txBox="1"/>
          <p:nvPr/>
        </p:nvSpPr>
        <p:spPr>
          <a:xfrm>
            <a:off x="857637" y="2440909"/>
            <a:ext cx="10413663" cy="98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三、测速</a:t>
            </a:r>
          </a:p>
        </p:txBody>
      </p:sp>
    </p:spTree>
    <p:extLst>
      <p:ext uri="{BB962C8B-B14F-4D97-AF65-F5344CB8AC3E}">
        <p14:creationId xmlns:p14="http://schemas.microsoft.com/office/powerpoint/2010/main" val="273577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使用相邻两</a:t>
            </a:r>
            <a:r>
              <a:rPr lang="en-US" altLang="zh-CN" dirty="0"/>
              <a:t>chirp</a:t>
            </a:r>
            <a:r>
              <a:rPr lang="zh-CN" altLang="en-US" dirty="0"/>
              <a:t>测速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4FA840-897C-4203-8D64-0BA8C5689C7F}"/>
              </a:ext>
            </a:extLst>
          </p:cNvPr>
          <p:cNvGrpSpPr/>
          <p:nvPr/>
        </p:nvGrpSpPr>
        <p:grpSpPr>
          <a:xfrm>
            <a:off x="-37631" y="988511"/>
            <a:ext cx="4241883" cy="2532428"/>
            <a:chOff x="-37631" y="988511"/>
            <a:chExt cx="4241883" cy="2532428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242F035-6F27-42CE-AECC-C9719E243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1053549"/>
              <a:ext cx="0" cy="22760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687C32E-BC39-4B70-9C39-6A91A72C9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5" y="2842594"/>
              <a:ext cx="3733297" cy="331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F18EEB-C2B8-4511-9C7A-5AF500231774}"/>
                </a:ext>
              </a:extLst>
            </p:cNvPr>
            <p:cNvSpPr txBox="1"/>
            <p:nvPr/>
          </p:nvSpPr>
          <p:spPr>
            <a:xfrm>
              <a:off x="346719" y="988511"/>
              <a:ext cx="2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F0859AB-12F0-4501-BD64-39FA8DA98212}"/>
                </a:ext>
              </a:extLst>
            </p:cNvPr>
            <p:cNvSpPr txBox="1"/>
            <p:nvPr/>
          </p:nvSpPr>
          <p:spPr>
            <a:xfrm>
              <a:off x="3789697" y="2920285"/>
              <a:ext cx="2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F20D35C-C93F-4CB6-A9E8-282838A3C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F500371-F3A0-47E2-9EF4-781EC11481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871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98D1A7F-D964-4E2A-909C-4D303C04294E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38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0C932DE-6533-458E-BB6E-DC2BFDDB28CB}"/>
                </a:ext>
              </a:extLst>
            </p:cNvPr>
            <p:cNvSpPr txBox="1"/>
            <p:nvPr/>
          </p:nvSpPr>
          <p:spPr>
            <a:xfrm>
              <a:off x="1073427" y="1509922"/>
              <a:ext cx="108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chirp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A835F5D-613F-4B73-BE40-08DE030F126D}"/>
                    </a:ext>
                  </a:extLst>
                </p:cNvPr>
                <p:cNvSpPr txBox="1"/>
                <p:nvPr/>
              </p:nvSpPr>
              <p:spPr>
                <a:xfrm>
                  <a:off x="-37631" y="2507352"/>
                  <a:ext cx="9222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A835F5D-613F-4B73-BE40-08DE030F1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631" y="2507352"/>
                  <a:ext cx="922269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BE4D337-2C6D-41EA-84C1-19E18EC5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076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0F78C3-7601-4091-9955-2C343D12B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1963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3263E56-54C2-45EF-926F-953B72EBF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42430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DCBBD77-0B3C-4995-AA6B-CC384E41F405}"/>
                </a:ext>
              </a:extLst>
            </p:cNvPr>
            <p:cNvSpPr txBox="1"/>
            <p:nvPr/>
          </p:nvSpPr>
          <p:spPr>
            <a:xfrm>
              <a:off x="2640694" y="1510169"/>
              <a:ext cx="1082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chirp</a:t>
              </a:r>
              <a:endParaRPr lang="zh-CN" altLang="en-US" sz="2400" dirty="0"/>
            </a:p>
          </p:txBody>
        </p:sp>
        <p:sp>
          <p:nvSpPr>
            <p:cNvPr id="38" name="左大括号 37">
              <a:extLst>
                <a:ext uri="{FF2B5EF4-FFF2-40B4-BE49-F238E27FC236}">
                  <a16:creationId xmlns:a16="http://schemas.microsoft.com/office/drawing/2014/main" id="{8AF03E76-3A35-4206-9B2F-99CAA7A01D72}"/>
                </a:ext>
              </a:extLst>
            </p:cNvPr>
            <p:cNvSpPr/>
            <p:nvPr/>
          </p:nvSpPr>
          <p:spPr>
            <a:xfrm rot="16200000">
              <a:off x="1379593" y="2153610"/>
              <a:ext cx="271001" cy="166396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E5F1A2-BFAE-4B51-80BC-A8E9573B4C29}"/>
                </a:ext>
              </a:extLst>
            </p:cNvPr>
            <p:cNvSpPr txBox="1"/>
            <p:nvPr/>
          </p:nvSpPr>
          <p:spPr>
            <a:xfrm>
              <a:off x="1118645" y="3182385"/>
              <a:ext cx="1268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T_chirp</a:t>
              </a:r>
              <a:endParaRPr lang="zh-CN" altLang="en-US" sz="1600" dirty="0"/>
            </a:p>
          </p:txBody>
        </p:sp>
        <p:sp>
          <p:nvSpPr>
            <p:cNvPr id="47" name="左大括号 46">
              <a:extLst>
                <a:ext uri="{FF2B5EF4-FFF2-40B4-BE49-F238E27FC236}">
                  <a16:creationId xmlns:a16="http://schemas.microsoft.com/office/drawing/2014/main" id="{3F0E80C1-C7D3-490B-A8FF-9A580D09252E}"/>
                </a:ext>
              </a:extLst>
            </p:cNvPr>
            <p:cNvSpPr/>
            <p:nvPr/>
          </p:nvSpPr>
          <p:spPr>
            <a:xfrm rot="16200000">
              <a:off x="3046460" y="2166965"/>
              <a:ext cx="271001" cy="166396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27D3BD2-60C9-48B4-B7EA-8545BE6608CF}"/>
                </a:ext>
              </a:extLst>
            </p:cNvPr>
            <p:cNvSpPr txBox="1"/>
            <p:nvPr/>
          </p:nvSpPr>
          <p:spPr>
            <a:xfrm>
              <a:off x="2708802" y="3177177"/>
              <a:ext cx="1268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T_chirp</a:t>
              </a:r>
              <a:endParaRPr lang="zh-CN" altLang="en-US" sz="1600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5296BD4-5FCC-4C8A-A604-CD63C91CF58D}"/>
              </a:ext>
            </a:extLst>
          </p:cNvPr>
          <p:cNvSpPr txBox="1"/>
          <p:nvPr/>
        </p:nvSpPr>
        <p:spPr>
          <a:xfrm>
            <a:off x="4737677" y="1484543"/>
            <a:ext cx="7454323" cy="129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T_chirp</a:t>
            </a:r>
            <a:r>
              <a:rPr lang="zh-CN" altLang="en-US" dirty="0"/>
              <a:t>的时间内，运动物体距离的变化不会超过一个距离域。因此相邻两</a:t>
            </a:r>
            <a:r>
              <a:rPr lang="en-US" altLang="zh-CN" dirty="0"/>
              <a:t>chirp</a:t>
            </a:r>
            <a:r>
              <a:rPr lang="zh-CN" altLang="en-US" dirty="0"/>
              <a:t>在距离谱上会出现相同位置但具有不同相位的峰，利用相位的变化我们可以得到物体的距离变化，进而求得物体速度大小。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0BDC9F-1AD9-4591-9024-7D4DB19C88D8}"/>
              </a:ext>
            </a:extLst>
          </p:cNvPr>
          <p:cNvGrpSpPr/>
          <p:nvPr/>
        </p:nvGrpSpPr>
        <p:grpSpPr>
          <a:xfrm>
            <a:off x="595190" y="4171955"/>
            <a:ext cx="3626560" cy="2055430"/>
            <a:chOff x="595190" y="4171955"/>
            <a:chExt cx="3626560" cy="205543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32378CE-18BB-4AC7-8D59-0AA6CF5D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874" t="40689"/>
            <a:stretch/>
          </p:blipFill>
          <p:spPr>
            <a:xfrm>
              <a:off x="595190" y="4391946"/>
              <a:ext cx="3626560" cy="183543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BD549E-80E1-4CE1-96A3-6497E1BC261D}"/>
                </a:ext>
              </a:extLst>
            </p:cNvPr>
            <p:cNvSpPr/>
            <p:nvPr/>
          </p:nvSpPr>
          <p:spPr>
            <a:xfrm>
              <a:off x="796462" y="4171955"/>
              <a:ext cx="854876" cy="449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725346-DBBC-4CD1-9A18-7C7916B6FFC4}"/>
                  </a:ext>
                </a:extLst>
              </p:cNvPr>
              <p:cNvSpPr/>
              <p:nvPr/>
            </p:nvSpPr>
            <p:spPr>
              <a:xfrm>
                <a:off x="4737677" y="2998949"/>
                <a:ext cx="6096000" cy="21570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我们使用符号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代表相位变化，那么有：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𝜆𝜔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725346-DBBC-4CD1-9A18-7C7916B6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677" y="2998949"/>
                <a:ext cx="6096000" cy="2157001"/>
              </a:xfrm>
              <a:prstGeom prst="rect">
                <a:avLst/>
              </a:prstGeom>
              <a:blipFill>
                <a:blip r:embed="rId4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8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使用相邻两</a:t>
            </a:r>
            <a:r>
              <a:rPr lang="en-US" altLang="zh-CN" dirty="0"/>
              <a:t>chirp</a:t>
            </a:r>
            <a:r>
              <a:rPr lang="zh-CN" altLang="en-US" dirty="0"/>
              <a:t>测速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296BD4-5FCC-4C8A-A604-CD63C91CF58D}"/>
                  </a:ext>
                </a:extLst>
              </p:cNvPr>
              <p:cNvSpPr txBox="1"/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𝜆𝜔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296BD4-5FCC-4C8A-A604-CD63C91C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B24F6CC8-82E8-43F6-8ACE-BDE9E01B8351}"/>
              </a:ext>
            </a:extLst>
          </p:cNvPr>
          <p:cNvSpPr/>
          <p:nvPr/>
        </p:nvSpPr>
        <p:spPr>
          <a:xfrm>
            <a:off x="5388649" y="1251282"/>
            <a:ext cx="1262270" cy="11628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B0094EA-5721-45CA-B248-6A44F0C41337}"/>
              </a:ext>
            </a:extLst>
          </p:cNvPr>
          <p:cNvCxnSpPr>
            <a:cxnSpLocks/>
            <a:endCxn id="5" idx="6"/>
          </p:cNvCxnSpPr>
          <p:nvPr/>
        </p:nvCxnSpPr>
        <p:spPr>
          <a:xfrm flipV="1">
            <a:off x="6019784" y="1832721"/>
            <a:ext cx="631135" cy="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E77FC74-5EB3-4624-B0AF-24D2C86061CF}"/>
              </a:ext>
            </a:extLst>
          </p:cNvPr>
          <p:cNvCxnSpPr>
            <a:cxnSpLocks/>
          </p:cNvCxnSpPr>
          <p:nvPr/>
        </p:nvCxnSpPr>
        <p:spPr>
          <a:xfrm flipV="1">
            <a:off x="6019784" y="1340733"/>
            <a:ext cx="315567" cy="49198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85F19FBD-2702-4925-8808-8BCDC7E04281}"/>
              </a:ext>
            </a:extLst>
          </p:cNvPr>
          <p:cNvCxnSpPr/>
          <p:nvPr/>
        </p:nvCxnSpPr>
        <p:spPr>
          <a:xfrm rot="16200000" flipV="1">
            <a:off x="6133462" y="1630832"/>
            <a:ext cx="245994" cy="157784"/>
          </a:xfrm>
          <a:prstGeom prst="curvedConnector3">
            <a:avLst>
              <a:gd name="adj1" fmla="val 823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376238-48ED-4A2D-94DA-5CEA8ABD78B4}"/>
                  </a:ext>
                </a:extLst>
              </p:cNvPr>
              <p:cNvSpPr txBox="1"/>
              <p:nvPr/>
            </p:nvSpPr>
            <p:spPr>
              <a:xfrm>
                <a:off x="7068363" y="1420246"/>
                <a:ext cx="340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物体远离雷达时，相位差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376238-48ED-4A2D-94DA-5CEA8ABD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63" y="1420246"/>
                <a:ext cx="3409122" cy="369332"/>
              </a:xfrm>
              <a:prstGeom prst="rect">
                <a:avLst/>
              </a:prstGeom>
              <a:blipFill>
                <a:blip r:embed="rId3"/>
                <a:stretch>
                  <a:fillRect l="-161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E0C238B7-E725-42DC-9CBA-AFEE171097A9}"/>
              </a:ext>
            </a:extLst>
          </p:cNvPr>
          <p:cNvSpPr/>
          <p:nvPr/>
        </p:nvSpPr>
        <p:spPr>
          <a:xfrm>
            <a:off x="5388649" y="2995599"/>
            <a:ext cx="1262270" cy="11628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DA2227D-436C-48EF-BDA2-B3CCFD210D5C}"/>
              </a:ext>
            </a:extLst>
          </p:cNvPr>
          <p:cNvCxnSpPr>
            <a:cxnSpLocks/>
            <a:endCxn id="37" idx="6"/>
          </p:cNvCxnSpPr>
          <p:nvPr/>
        </p:nvCxnSpPr>
        <p:spPr>
          <a:xfrm flipV="1">
            <a:off x="6019784" y="3577038"/>
            <a:ext cx="631135" cy="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6848B95-6F2A-4DF0-87D4-DAE5630A27F0}"/>
              </a:ext>
            </a:extLst>
          </p:cNvPr>
          <p:cNvCxnSpPr>
            <a:cxnSpLocks/>
          </p:cNvCxnSpPr>
          <p:nvPr/>
        </p:nvCxnSpPr>
        <p:spPr>
          <a:xfrm>
            <a:off x="6019785" y="3577038"/>
            <a:ext cx="236674" cy="50689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822D720F-0C06-4F1D-B1AD-B52776DE253B}"/>
              </a:ext>
            </a:extLst>
          </p:cNvPr>
          <p:cNvCxnSpPr>
            <a:cxnSpLocks/>
          </p:cNvCxnSpPr>
          <p:nvPr/>
        </p:nvCxnSpPr>
        <p:spPr>
          <a:xfrm rot="5400000">
            <a:off x="6049603" y="3713701"/>
            <a:ext cx="290720" cy="17392"/>
          </a:xfrm>
          <a:prstGeom prst="curvedConnector3">
            <a:avLst>
              <a:gd name="adj1" fmla="val 6025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17E0605-2B59-473F-A42B-847F33563002}"/>
                  </a:ext>
                </a:extLst>
              </p:cNvPr>
              <p:cNvSpPr txBox="1"/>
              <p:nvPr/>
            </p:nvSpPr>
            <p:spPr>
              <a:xfrm>
                <a:off x="7068363" y="3322005"/>
                <a:ext cx="340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物体接近雷达时，相位差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17E0605-2B59-473F-A42B-847F3356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63" y="3322005"/>
                <a:ext cx="3409122" cy="369332"/>
              </a:xfrm>
              <a:prstGeom prst="rect">
                <a:avLst/>
              </a:prstGeom>
              <a:blipFill>
                <a:blip r:embed="rId4"/>
                <a:stretch>
                  <a:fillRect l="-161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椭圆 54">
            <a:extLst>
              <a:ext uri="{FF2B5EF4-FFF2-40B4-BE49-F238E27FC236}">
                <a16:creationId xmlns:a16="http://schemas.microsoft.com/office/drawing/2014/main" id="{5D1119DA-9722-4DB1-AE67-C20AAAE8C0BB}"/>
              </a:ext>
            </a:extLst>
          </p:cNvPr>
          <p:cNvSpPr/>
          <p:nvPr/>
        </p:nvSpPr>
        <p:spPr>
          <a:xfrm>
            <a:off x="5448283" y="4966030"/>
            <a:ext cx="1262270" cy="11628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31FFD58-CA3D-4E33-9255-625BC74B3DD5}"/>
              </a:ext>
            </a:extLst>
          </p:cNvPr>
          <p:cNvCxnSpPr>
            <a:cxnSpLocks/>
          </p:cNvCxnSpPr>
          <p:nvPr/>
        </p:nvCxnSpPr>
        <p:spPr>
          <a:xfrm>
            <a:off x="6079418" y="5547471"/>
            <a:ext cx="64107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EC17762-6FB0-406F-AF89-22064ECDCD93}"/>
              </a:ext>
            </a:extLst>
          </p:cNvPr>
          <p:cNvCxnSpPr>
            <a:cxnSpLocks/>
          </p:cNvCxnSpPr>
          <p:nvPr/>
        </p:nvCxnSpPr>
        <p:spPr>
          <a:xfrm flipH="1">
            <a:off x="5716641" y="5547469"/>
            <a:ext cx="362778" cy="46465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77615405-A01C-44C0-9BC3-FC88E55444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55789" y="5547467"/>
            <a:ext cx="400670" cy="291759"/>
          </a:xfrm>
          <a:prstGeom prst="curvedConnector3">
            <a:avLst>
              <a:gd name="adj1" fmla="val -20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81D938FE-66B5-4736-87AF-C56A5D5CEA73}"/>
              </a:ext>
            </a:extLst>
          </p:cNvPr>
          <p:cNvSpPr/>
          <p:nvPr/>
        </p:nvSpPr>
        <p:spPr>
          <a:xfrm>
            <a:off x="5746459" y="5285812"/>
            <a:ext cx="536713" cy="518945"/>
          </a:xfrm>
          <a:custGeom>
            <a:avLst/>
            <a:gdLst>
              <a:gd name="connsiteX0" fmla="*/ 536713 w 536713"/>
              <a:gd name="connsiteY0" fmla="*/ 229356 h 518945"/>
              <a:gd name="connsiteX1" fmla="*/ 526773 w 536713"/>
              <a:gd name="connsiteY1" fmla="*/ 159782 h 518945"/>
              <a:gd name="connsiteX2" fmla="*/ 506895 w 536713"/>
              <a:gd name="connsiteY2" fmla="*/ 139903 h 518945"/>
              <a:gd name="connsiteX3" fmla="*/ 477078 w 536713"/>
              <a:gd name="connsiteY3" fmla="*/ 80269 h 518945"/>
              <a:gd name="connsiteX4" fmla="*/ 447260 w 536713"/>
              <a:gd name="connsiteY4" fmla="*/ 70329 h 518945"/>
              <a:gd name="connsiteX5" fmla="*/ 417443 w 536713"/>
              <a:gd name="connsiteY5" fmla="*/ 50451 h 518945"/>
              <a:gd name="connsiteX6" fmla="*/ 357808 w 536713"/>
              <a:gd name="connsiteY6" fmla="*/ 30573 h 518945"/>
              <a:gd name="connsiteX7" fmla="*/ 168965 w 536713"/>
              <a:gd name="connsiteY7" fmla="*/ 20634 h 518945"/>
              <a:gd name="connsiteX8" fmla="*/ 109330 w 536713"/>
              <a:gd name="connsiteY8" fmla="*/ 40512 h 518945"/>
              <a:gd name="connsiteX9" fmla="*/ 69573 w 536713"/>
              <a:gd name="connsiteY9" fmla="*/ 90208 h 518945"/>
              <a:gd name="connsiteX10" fmla="*/ 49695 w 536713"/>
              <a:gd name="connsiteY10" fmla="*/ 120025 h 518945"/>
              <a:gd name="connsiteX11" fmla="*/ 19878 w 536713"/>
              <a:gd name="connsiteY11" fmla="*/ 179660 h 518945"/>
              <a:gd name="connsiteX12" fmla="*/ 0 w 536713"/>
              <a:gd name="connsiteY12" fmla="*/ 249234 h 518945"/>
              <a:gd name="connsiteX13" fmla="*/ 9939 w 536713"/>
              <a:gd name="connsiteY13" fmla="*/ 467895 h 518945"/>
              <a:gd name="connsiteX14" fmla="*/ 39756 w 536713"/>
              <a:gd name="connsiteY14" fmla="*/ 487773 h 518945"/>
              <a:gd name="connsiteX15" fmla="*/ 99391 w 536713"/>
              <a:gd name="connsiteY15" fmla="*/ 517590 h 51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6713" h="518945">
                <a:moveTo>
                  <a:pt x="536713" y="229356"/>
                </a:moveTo>
                <a:cubicBezTo>
                  <a:pt x="533400" y="206165"/>
                  <a:pt x="534181" y="182007"/>
                  <a:pt x="526773" y="159782"/>
                </a:cubicBezTo>
                <a:cubicBezTo>
                  <a:pt x="523810" y="150892"/>
                  <a:pt x="511716" y="147938"/>
                  <a:pt x="506895" y="139903"/>
                </a:cubicBezTo>
                <a:cubicBezTo>
                  <a:pt x="490275" y="112203"/>
                  <a:pt x="506078" y="103469"/>
                  <a:pt x="477078" y="80269"/>
                </a:cubicBezTo>
                <a:cubicBezTo>
                  <a:pt x="468897" y="73724"/>
                  <a:pt x="456631" y="75015"/>
                  <a:pt x="447260" y="70329"/>
                </a:cubicBezTo>
                <a:cubicBezTo>
                  <a:pt x="436576" y="64987"/>
                  <a:pt x="428359" y="55302"/>
                  <a:pt x="417443" y="50451"/>
                </a:cubicBezTo>
                <a:cubicBezTo>
                  <a:pt x="398295" y="41941"/>
                  <a:pt x="357808" y="30573"/>
                  <a:pt x="357808" y="30573"/>
                </a:cubicBezTo>
                <a:cubicBezTo>
                  <a:pt x="287335" y="-16409"/>
                  <a:pt x="324189" y="-533"/>
                  <a:pt x="168965" y="20634"/>
                </a:cubicBezTo>
                <a:cubicBezTo>
                  <a:pt x="148204" y="23465"/>
                  <a:pt x="109330" y="40512"/>
                  <a:pt x="109330" y="40512"/>
                </a:cubicBezTo>
                <a:cubicBezTo>
                  <a:pt x="48149" y="132283"/>
                  <a:pt x="126223" y="19396"/>
                  <a:pt x="69573" y="90208"/>
                </a:cubicBezTo>
                <a:cubicBezTo>
                  <a:pt x="62111" y="99536"/>
                  <a:pt x="56321" y="110086"/>
                  <a:pt x="49695" y="120025"/>
                </a:cubicBezTo>
                <a:cubicBezTo>
                  <a:pt x="24714" y="194971"/>
                  <a:pt x="58411" y="102594"/>
                  <a:pt x="19878" y="179660"/>
                </a:cubicBezTo>
                <a:cubicBezTo>
                  <a:pt x="12748" y="193919"/>
                  <a:pt x="3185" y="236495"/>
                  <a:pt x="0" y="249234"/>
                </a:cubicBezTo>
                <a:cubicBezTo>
                  <a:pt x="3313" y="322121"/>
                  <a:pt x="-2056" y="395925"/>
                  <a:pt x="9939" y="467895"/>
                </a:cubicBezTo>
                <a:cubicBezTo>
                  <a:pt x="11903" y="479678"/>
                  <a:pt x="31309" y="479326"/>
                  <a:pt x="39756" y="487773"/>
                </a:cubicBezTo>
                <a:cubicBezTo>
                  <a:pt x="80600" y="528617"/>
                  <a:pt x="32584" y="517590"/>
                  <a:pt x="99391" y="51759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D8F140E-871C-41A3-80BD-695F00BF3EE4}"/>
              </a:ext>
            </a:extLst>
          </p:cNvPr>
          <p:cNvSpPr txBox="1"/>
          <p:nvPr/>
        </p:nvSpPr>
        <p:spPr>
          <a:xfrm>
            <a:off x="7151189" y="5410464"/>
            <a:ext cx="3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歧义！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8C9CD7C-5CD8-4B5E-A687-DFBEA4FEDF12}"/>
              </a:ext>
            </a:extLst>
          </p:cNvPr>
          <p:cNvGrpSpPr/>
          <p:nvPr/>
        </p:nvGrpSpPr>
        <p:grpSpPr>
          <a:xfrm>
            <a:off x="308091" y="2216076"/>
            <a:ext cx="3626560" cy="2055430"/>
            <a:chOff x="595190" y="4171955"/>
            <a:chExt cx="3626560" cy="2055430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7F424994-455B-4289-AF48-CD439AC7A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874" t="40689"/>
            <a:stretch/>
          </p:blipFill>
          <p:spPr>
            <a:xfrm>
              <a:off x="595190" y="4391946"/>
              <a:ext cx="3626560" cy="1835439"/>
            </a:xfrm>
            <a:prstGeom prst="rect">
              <a:avLst/>
            </a:prstGeom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84F9DD1-2294-442E-88D2-78D6588D549F}"/>
                </a:ext>
              </a:extLst>
            </p:cNvPr>
            <p:cNvSpPr/>
            <p:nvPr/>
          </p:nvSpPr>
          <p:spPr>
            <a:xfrm>
              <a:off x="796462" y="4171955"/>
              <a:ext cx="854876" cy="449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FE5E377-8C67-4FA1-ABEC-6D416624B60D}"/>
              </a:ext>
            </a:extLst>
          </p:cNvPr>
          <p:cNvGrpSpPr/>
          <p:nvPr/>
        </p:nvGrpSpPr>
        <p:grpSpPr>
          <a:xfrm>
            <a:off x="-93081" y="895404"/>
            <a:ext cx="4217819" cy="1349658"/>
            <a:chOff x="-13567" y="1467432"/>
            <a:chExt cx="4217819" cy="1862177"/>
          </a:xfrm>
        </p:grpSpPr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35B863CC-F0FE-4B50-8BD9-52C516B94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1591827"/>
              <a:ext cx="0" cy="17377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51E07027-92B2-4006-9500-BF424A73D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5" y="2842594"/>
              <a:ext cx="3733297" cy="331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6E102B0-539E-4096-AE0C-F112F23BCC37}"/>
                </a:ext>
              </a:extLst>
            </p:cNvPr>
            <p:cNvSpPr txBox="1"/>
            <p:nvPr/>
          </p:nvSpPr>
          <p:spPr>
            <a:xfrm>
              <a:off x="353718" y="1467432"/>
              <a:ext cx="2484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8475BE5-D029-4AD2-B5C2-D4348BB4E7B3}"/>
                </a:ext>
              </a:extLst>
            </p:cNvPr>
            <p:cNvSpPr txBox="1"/>
            <p:nvPr/>
          </p:nvSpPr>
          <p:spPr>
            <a:xfrm>
              <a:off x="3789697" y="2920285"/>
              <a:ext cx="2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AD38765-5068-4181-8D8A-5D33921E7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2D79B49-6766-4E38-B18B-F91191AAF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871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050A726C-C6E4-4136-927B-299FE11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38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3D5EF7AD-C03C-46ED-8FF3-90164568B9E3}"/>
                    </a:ext>
                  </a:extLst>
                </p:cNvPr>
                <p:cNvSpPr txBox="1"/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3D5EF7AD-C03C-46ED-8FF3-90164568B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7BC5365-88AB-4B64-BA01-A433E13FD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076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D012F859-66DA-4B16-908C-9F9A2431CF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1963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0FF539B7-33D7-4C2F-B704-9E4E2BB1F334}"/>
                </a:ext>
              </a:extLst>
            </p:cNvPr>
            <p:cNvCxnSpPr>
              <a:cxnSpLocks/>
            </p:cNvCxnSpPr>
            <p:nvPr/>
          </p:nvCxnSpPr>
          <p:spPr>
            <a:xfrm>
              <a:off x="3342430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6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37" grpId="0" animBg="1"/>
      <p:bldP spid="49" grpId="0"/>
      <p:bldP spid="55" grpId="0" animBg="1"/>
      <p:bldP spid="81" grpId="0" animBg="1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使用相邻两</a:t>
            </a:r>
            <a:r>
              <a:rPr lang="en-US" altLang="zh-CN" dirty="0"/>
              <a:t>chirp</a:t>
            </a:r>
            <a:r>
              <a:rPr lang="zh-CN" altLang="en-US" dirty="0"/>
              <a:t>测速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D1119DA-9722-4DB1-AE67-C20AAAE8C0BB}"/>
              </a:ext>
            </a:extLst>
          </p:cNvPr>
          <p:cNvSpPr/>
          <p:nvPr/>
        </p:nvSpPr>
        <p:spPr>
          <a:xfrm>
            <a:off x="5208412" y="1195199"/>
            <a:ext cx="1262270" cy="11628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31FFD58-CA3D-4E33-9255-625BC74B3DD5}"/>
              </a:ext>
            </a:extLst>
          </p:cNvPr>
          <p:cNvCxnSpPr>
            <a:cxnSpLocks/>
          </p:cNvCxnSpPr>
          <p:nvPr/>
        </p:nvCxnSpPr>
        <p:spPr>
          <a:xfrm>
            <a:off x="5839547" y="1776640"/>
            <a:ext cx="64107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EC17762-6FB0-406F-AF89-22064ECDCD93}"/>
              </a:ext>
            </a:extLst>
          </p:cNvPr>
          <p:cNvCxnSpPr>
            <a:cxnSpLocks/>
          </p:cNvCxnSpPr>
          <p:nvPr/>
        </p:nvCxnSpPr>
        <p:spPr>
          <a:xfrm flipH="1">
            <a:off x="5476770" y="1776638"/>
            <a:ext cx="362778" cy="46465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77615405-A01C-44C0-9BC3-FC88E55444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5918" y="1776636"/>
            <a:ext cx="400670" cy="291759"/>
          </a:xfrm>
          <a:prstGeom prst="curvedConnector3">
            <a:avLst>
              <a:gd name="adj1" fmla="val -20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81D938FE-66B5-4736-87AF-C56A5D5CEA73}"/>
              </a:ext>
            </a:extLst>
          </p:cNvPr>
          <p:cNvSpPr/>
          <p:nvPr/>
        </p:nvSpPr>
        <p:spPr>
          <a:xfrm>
            <a:off x="5506588" y="1514981"/>
            <a:ext cx="536713" cy="518945"/>
          </a:xfrm>
          <a:custGeom>
            <a:avLst/>
            <a:gdLst>
              <a:gd name="connsiteX0" fmla="*/ 536713 w 536713"/>
              <a:gd name="connsiteY0" fmla="*/ 229356 h 518945"/>
              <a:gd name="connsiteX1" fmla="*/ 526773 w 536713"/>
              <a:gd name="connsiteY1" fmla="*/ 159782 h 518945"/>
              <a:gd name="connsiteX2" fmla="*/ 506895 w 536713"/>
              <a:gd name="connsiteY2" fmla="*/ 139903 h 518945"/>
              <a:gd name="connsiteX3" fmla="*/ 477078 w 536713"/>
              <a:gd name="connsiteY3" fmla="*/ 80269 h 518945"/>
              <a:gd name="connsiteX4" fmla="*/ 447260 w 536713"/>
              <a:gd name="connsiteY4" fmla="*/ 70329 h 518945"/>
              <a:gd name="connsiteX5" fmla="*/ 417443 w 536713"/>
              <a:gd name="connsiteY5" fmla="*/ 50451 h 518945"/>
              <a:gd name="connsiteX6" fmla="*/ 357808 w 536713"/>
              <a:gd name="connsiteY6" fmla="*/ 30573 h 518945"/>
              <a:gd name="connsiteX7" fmla="*/ 168965 w 536713"/>
              <a:gd name="connsiteY7" fmla="*/ 20634 h 518945"/>
              <a:gd name="connsiteX8" fmla="*/ 109330 w 536713"/>
              <a:gd name="connsiteY8" fmla="*/ 40512 h 518945"/>
              <a:gd name="connsiteX9" fmla="*/ 69573 w 536713"/>
              <a:gd name="connsiteY9" fmla="*/ 90208 h 518945"/>
              <a:gd name="connsiteX10" fmla="*/ 49695 w 536713"/>
              <a:gd name="connsiteY10" fmla="*/ 120025 h 518945"/>
              <a:gd name="connsiteX11" fmla="*/ 19878 w 536713"/>
              <a:gd name="connsiteY11" fmla="*/ 179660 h 518945"/>
              <a:gd name="connsiteX12" fmla="*/ 0 w 536713"/>
              <a:gd name="connsiteY12" fmla="*/ 249234 h 518945"/>
              <a:gd name="connsiteX13" fmla="*/ 9939 w 536713"/>
              <a:gd name="connsiteY13" fmla="*/ 467895 h 518945"/>
              <a:gd name="connsiteX14" fmla="*/ 39756 w 536713"/>
              <a:gd name="connsiteY14" fmla="*/ 487773 h 518945"/>
              <a:gd name="connsiteX15" fmla="*/ 99391 w 536713"/>
              <a:gd name="connsiteY15" fmla="*/ 517590 h 51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6713" h="518945">
                <a:moveTo>
                  <a:pt x="536713" y="229356"/>
                </a:moveTo>
                <a:cubicBezTo>
                  <a:pt x="533400" y="206165"/>
                  <a:pt x="534181" y="182007"/>
                  <a:pt x="526773" y="159782"/>
                </a:cubicBezTo>
                <a:cubicBezTo>
                  <a:pt x="523810" y="150892"/>
                  <a:pt x="511716" y="147938"/>
                  <a:pt x="506895" y="139903"/>
                </a:cubicBezTo>
                <a:cubicBezTo>
                  <a:pt x="490275" y="112203"/>
                  <a:pt x="506078" y="103469"/>
                  <a:pt x="477078" y="80269"/>
                </a:cubicBezTo>
                <a:cubicBezTo>
                  <a:pt x="468897" y="73724"/>
                  <a:pt x="456631" y="75015"/>
                  <a:pt x="447260" y="70329"/>
                </a:cubicBezTo>
                <a:cubicBezTo>
                  <a:pt x="436576" y="64987"/>
                  <a:pt x="428359" y="55302"/>
                  <a:pt x="417443" y="50451"/>
                </a:cubicBezTo>
                <a:cubicBezTo>
                  <a:pt x="398295" y="41941"/>
                  <a:pt x="357808" y="30573"/>
                  <a:pt x="357808" y="30573"/>
                </a:cubicBezTo>
                <a:cubicBezTo>
                  <a:pt x="287335" y="-16409"/>
                  <a:pt x="324189" y="-533"/>
                  <a:pt x="168965" y="20634"/>
                </a:cubicBezTo>
                <a:cubicBezTo>
                  <a:pt x="148204" y="23465"/>
                  <a:pt x="109330" y="40512"/>
                  <a:pt x="109330" y="40512"/>
                </a:cubicBezTo>
                <a:cubicBezTo>
                  <a:pt x="48149" y="132283"/>
                  <a:pt x="126223" y="19396"/>
                  <a:pt x="69573" y="90208"/>
                </a:cubicBezTo>
                <a:cubicBezTo>
                  <a:pt x="62111" y="99536"/>
                  <a:pt x="56321" y="110086"/>
                  <a:pt x="49695" y="120025"/>
                </a:cubicBezTo>
                <a:cubicBezTo>
                  <a:pt x="24714" y="194971"/>
                  <a:pt x="58411" y="102594"/>
                  <a:pt x="19878" y="179660"/>
                </a:cubicBezTo>
                <a:cubicBezTo>
                  <a:pt x="12748" y="193919"/>
                  <a:pt x="3185" y="236495"/>
                  <a:pt x="0" y="249234"/>
                </a:cubicBezTo>
                <a:cubicBezTo>
                  <a:pt x="3313" y="322121"/>
                  <a:pt x="-2056" y="395925"/>
                  <a:pt x="9939" y="467895"/>
                </a:cubicBezTo>
                <a:cubicBezTo>
                  <a:pt x="11903" y="479678"/>
                  <a:pt x="31309" y="479326"/>
                  <a:pt x="39756" y="487773"/>
                </a:cubicBezTo>
                <a:cubicBezTo>
                  <a:pt x="80600" y="528617"/>
                  <a:pt x="32584" y="517590"/>
                  <a:pt x="99391" y="51759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D8F140E-871C-41A3-80BD-695F00BF3EE4}"/>
                  </a:ext>
                </a:extLst>
              </p:cNvPr>
              <p:cNvSpPr txBox="1"/>
              <p:nvPr/>
            </p:nvSpPr>
            <p:spPr>
              <a:xfrm>
                <a:off x="6768857" y="1195199"/>
                <a:ext cx="3886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要消除歧义，需要有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D8F140E-871C-41A3-80BD-695F00BF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57" y="1195199"/>
                <a:ext cx="3886199" cy="369332"/>
              </a:xfrm>
              <a:prstGeom prst="rect">
                <a:avLst/>
              </a:prstGeom>
              <a:blipFill>
                <a:blip r:embed="rId2"/>
                <a:stretch>
                  <a:fillRect l="-1254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F17F6E-28D8-4822-801E-5BB6777CA7B4}"/>
                  </a:ext>
                </a:extLst>
              </p:cNvPr>
              <p:cNvSpPr txBox="1"/>
              <p:nvPr/>
            </p:nvSpPr>
            <p:spPr>
              <a:xfrm>
                <a:off x="6096000" y="2627126"/>
                <a:ext cx="3506749" cy="1730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F17F6E-28D8-4822-801E-5BB6777CA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27126"/>
                <a:ext cx="3506749" cy="1730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7B964684-4B46-4830-AF97-BBE1B2229834}"/>
                  </a:ext>
                </a:extLst>
              </p:cNvPr>
              <p:cNvSpPr/>
              <p:nvPr/>
            </p:nvSpPr>
            <p:spPr>
              <a:xfrm>
                <a:off x="5774944" y="4499924"/>
                <a:ext cx="4596924" cy="9205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dirty="0"/>
                  <a:t>最大可测速度：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7B964684-4B46-4830-AF97-BBE1B222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944" y="4499924"/>
                <a:ext cx="4596924" cy="920527"/>
              </a:xfrm>
              <a:prstGeom prst="roundRect">
                <a:avLst/>
              </a:prstGeom>
              <a:blipFill>
                <a:blip r:embed="rId4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8426E1-0A98-4480-8C8B-1BF43D4EFD18}"/>
                  </a:ext>
                </a:extLst>
              </p:cNvPr>
              <p:cNvSpPr txBox="1"/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𝜆𝜔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8426E1-0A98-4480-8C8B-1BF43D4E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E43A7B-35D4-414A-9157-1696B7DE9054}"/>
              </a:ext>
            </a:extLst>
          </p:cNvPr>
          <p:cNvGrpSpPr/>
          <p:nvPr/>
        </p:nvGrpSpPr>
        <p:grpSpPr>
          <a:xfrm>
            <a:off x="308091" y="2216076"/>
            <a:ext cx="3626560" cy="2055430"/>
            <a:chOff x="595190" y="4171955"/>
            <a:chExt cx="3626560" cy="205543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6E658B9-7233-42F0-BC2D-BFB7ED736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874" t="40689"/>
            <a:stretch/>
          </p:blipFill>
          <p:spPr>
            <a:xfrm>
              <a:off x="595190" y="4391946"/>
              <a:ext cx="3626560" cy="1835439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C5231-C286-4DD1-AFC7-CD193C079AEF}"/>
                </a:ext>
              </a:extLst>
            </p:cNvPr>
            <p:cNvSpPr/>
            <p:nvPr/>
          </p:nvSpPr>
          <p:spPr>
            <a:xfrm>
              <a:off x="796462" y="4171955"/>
              <a:ext cx="854876" cy="449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89A515-5666-411D-AB00-3209CFB9D6AB}"/>
              </a:ext>
            </a:extLst>
          </p:cNvPr>
          <p:cNvGrpSpPr/>
          <p:nvPr/>
        </p:nvGrpSpPr>
        <p:grpSpPr>
          <a:xfrm>
            <a:off x="-93081" y="895404"/>
            <a:ext cx="4217819" cy="1349658"/>
            <a:chOff x="-13567" y="1467432"/>
            <a:chExt cx="4217819" cy="1862177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4EEF94C-0541-4BEE-B3AA-090B276A1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1591827"/>
              <a:ext cx="0" cy="17377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9B57795-2732-40D5-8902-7D6E0DED9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5" y="2842594"/>
              <a:ext cx="3733297" cy="331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FBD8930-0401-4D82-9242-7E3A8F307D15}"/>
                </a:ext>
              </a:extLst>
            </p:cNvPr>
            <p:cNvSpPr txBox="1"/>
            <p:nvPr/>
          </p:nvSpPr>
          <p:spPr>
            <a:xfrm>
              <a:off x="353718" y="1467432"/>
              <a:ext cx="2484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CCDA7B-0789-4F95-AB7C-1314B728AE79}"/>
                </a:ext>
              </a:extLst>
            </p:cNvPr>
            <p:cNvSpPr txBox="1"/>
            <p:nvPr/>
          </p:nvSpPr>
          <p:spPr>
            <a:xfrm>
              <a:off x="3789697" y="2920285"/>
              <a:ext cx="2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153CA61-6015-4B28-A426-ABAF6D6BB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90B4FEA-E017-4431-B3F8-4FE0A9BA1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871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5F3826C-1CD5-4E41-936C-3C79B2D6D508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38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0C2ADB2-FDBD-45CE-9CA0-FAFFB331150E}"/>
                    </a:ext>
                  </a:extLst>
                </p:cNvPr>
                <p:cNvSpPr txBox="1"/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0C2ADB2-FDBD-45CE-9CA0-FAFFB3311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FA01EE8-40CF-43B6-835E-8AFE8B770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076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3514A56-E825-4ED3-9388-837CF83264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1963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F6E6DB8-133A-4A33-8C05-513948DBBF14}"/>
                </a:ext>
              </a:extLst>
            </p:cNvPr>
            <p:cNvCxnSpPr>
              <a:cxnSpLocks/>
            </p:cNvCxnSpPr>
            <p:nvPr/>
          </p:nvCxnSpPr>
          <p:spPr>
            <a:xfrm>
              <a:off x="3342430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1BF9F9-BFDA-428D-AEBE-4B45D657D4E0}"/>
                  </a:ext>
                </a:extLst>
              </p:cNvPr>
              <p:cNvSpPr txBox="1"/>
              <p:nvPr/>
            </p:nvSpPr>
            <p:spPr>
              <a:xfrm>
                <a:off x="5774944" y="5922279"/>
                <a:ext cx="60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例子：当取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=6.25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1BF9F9-BFDA-428D-AEBE-4B45D657D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944" y="5922279"/>
                <a:ext cx="6072501" cy="369332"/>
              </a:xfrm>
              <a:prstGeom prst="rect">
                <a:avLst/>
              </a:prstGeom>
              <a:blipFill>
                <a:blip r:embed="rId8"/>
                <a:stretch>
                  <a:fillRect l="-803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9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使用相邻两</a:t>
            </a:r>
            <a:r>
              <a:rPr lang="en-US" altLang="zh-CN" dirty="0"/>
              <a:t>chirp</a:t>
            </a:r>
            <a:r>
              <a:rPr lang="zh-CN" altLang="en-US" dirty="0"/>
              <a:t>测速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8426E1-0A98-4480-8C8B-1BF43D4EFD18}"/>
                  </a:ext>
                </a:extLst>
              </p:cNvPr>
              <p:cNvSpPr txBox="1"/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𝜆𝜔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8426E1-0A98-4480-8C8B-1BF43D4E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" y="4271506"/>
                <a:ext cx="3506749" cy="1835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E43A7B-35D4-414A-9157-1696B7DE9054}"/>
              </a:ext>
            </a:extLst>
          </p:cNvPr>
          <p:cNvGrpSpPr/>
          <p:nvPr/>
        </p:nvGrpSpPr>
        <p:grpSpPr>
          <a:xfrm>
            <a:off x="308091" y="2216076"/>
            <a:ext cx="3626560" cy="2055430"/>
            <a:chOff x="595190" y="4171955"/>
            <a:chExt cx="3626560" cy="205543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6E658B9-7233-42F0-BC2D-BFB7ED736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874" t="40689"/>
            <a:stretch/>
          </p:blipFill>
          <p:spPr>
            <a:xfrm>
              <a:off x="595190" y="4391946"/>
              <a:ext cx="3626560" cy="1835439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C5231-C286-4DD1-AFC7-CD193C079AEF}"/>
                </a:ext>
              </a:extLst>
            </p:cNvPr>
            <p:cNvSpPr/>
            <p:nvPr/>
          </p:nvSpPr>
          <p:spPr>
            <a:xfrm>
              <a:off x="796462" y="4171955"/>
              <a:ext cx="854876" cy="449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89A515-5666-411D-AB00-3209CFB9D6AB}"/>
              </a:ext>
            </a:extLst>
          </p:cNvPr>
          <p:cNvGrpSpPr/>
          <p:nvPr/>
        </p:nvGrpSpPr>
        <p:grpSpPr>
          <a:xfrm>
            <a:off x="-93081" y="895404"/>
            <a:ext cx="4217819" cy="1349658"/>
            <a:chOff x="-13567" y="1467432"/>
            <a:chExt cx="4217819" cy="1862177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4EEF94C-0541-4BEE-B3AA-090B276A1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1591827"/>
              <a:ext cx="0" cy="17377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9B57795-2732-40D5-8902-7D6E0DED9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5" y="2842594"/>
              <a:ext cx="3733297" cy="331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FBD8930-0401-4D82-9242-7E3A8F307D15}"/>
                </a:ext>
              </a:extLst>
            </p:cNvPr>
            <p:cNvSpPr txBox="1"/>
            <p:nvPr/>
          </p:nvSpPr>
          <p:spPr>
            <a:xfrm>
              <a:off x="353718" y="1467432"/>
              <a:ext cx="2484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CCDA7B-0789-4F95-AB7C-1314B728AE79}"/>
                </a:ext>
              </a:extLst>
            </p:cNvPr>
            <p:cNvSpPr txBox="1"/>
            <p:nvPr/>
          </p:nvSpPr>
          <p:spPr>
            <a:xfrm>
              <a:off x="3789697" y="2920285"/>
              <a:ext cx="2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153CA61-6015-4B28-A426-ABAF6D6BB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84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90B4FEA-E017-4431-B3F8-4FE0A9BA1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871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5F3826C-1CD5-4E41-936C-3C79B2D6D508}"/>
                </a:ext>
              </a:extLst>
            </p:cNvPr>
            <p:cNvCxnSpPr>
              <a:cxnSpLocks/>
            </p:cNvCxnSpPr>
            <p:nvPr/>
          </p:nvCxnSpPr>
          <p:spPr>
            <a:xfrm>
              <a:off x="1651338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0C2ADB2-FDBD-45CE-9CA0-FAFFB331150E}"/>
                    </a:ext>
                  </a:extLst>
                </p:cNvPr>
                <p:cNvSpPr txBox="1"/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0C2ADB2-FDBD-45CE-9CA0-FAFFB3311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67" y="2344752"/>
                  <a:ext cx="92226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5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FA01EE8-40CF-43B6-835E-8AFE8B770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076" y="2191578"/>
              <a:ext cx="834886" cy="6543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3514A56-E825-4ED3-9388-837CF83264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1963" y="2191578"/>
              <a:ext cx="168964" cy="651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F6E6DB8-133A-4A33-8C05-513948DBBF14}"/>
                </a:ext>
              </a:extLst>
            </p:cNvPr>
            <p:cNvCxnSpPr>
              <a:cxnSpLocks/>
            </p:cNvCxnSpPr>
            <p:nvPr/>
          </p:nvCxnSpPr>
          <p:spPr>
            <a:xfrm>
              <a:off x="3342430" y="2842594"/>
              <a:ext cx="6957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243EA23-6EA7-445F-8374-CC80B7734624}"/>
              </a:ext>
            </a:extLst>
          </p:cNvPr>
          <p:cNvSpPr txBox="1"/>
          <p:nvPr/>
        </p:nvSpPr>
        <p:spPr>
          <a:xfrm>
            <a:off x="4820476" y="1420246"/>
            <a:ext cx="623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两个问题：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我们需要首先在距离谱上找到运动物体，再取其相位，所以面临着距离谱中带来的很大干扰。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该方法只能解决同一距离域上一个物体的速度问题，不能计算同一距离上多个物体的速度。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B22188-113A-4AED-805F-255318CE33B2}"/>
              </a:ext>
            </a:extLst>
          </p:cNvPr>
          <p:cNvSpPr txBox="1"/>
          <p:nvPr/>
        </p:nvSpPr>
        <p:spPr>
          <a:xfrm>
            <a:off x="6205331" y="3675594"/>
            <a:ext cx="297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使用两个</a:t>
            </a:r>
            <a:r>
              <a:rPr lang="en-US" altLang="zh-CN" dirty="0"/>
              <a:t>chirp</a:t>
            </a:r>
            <a:r>
              <a:rPr lang="zh-CN" altLang="en-US" dirty="0"/>
              <a:t>计算相位变化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44A945-D069-46BC-9B51-5E0CA7FDE90F}"/>
              </a:ext>
            </a:extLst>
          </p:cNvPr>
          <p:cNvCxnSpPr>
            <a:cxnSpLocks/>
          </p:cNvCxnSpPr>
          <p:nvPr/>
        </p:nvCxnSpPr>
        <p:spPr>
          <a:xfrm>
            <a:off x="7706140" y="4044926"/>
            <a:ext cx="0" cy="83518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D6D498F-470F-40C8-AFC7-F832C36935DA}"/>
              </a:ext>
            </a:extLst>
          </p:cNvPr>
          <p:cNvSpPr txBox="1"/>
          <p:nvPr/>
        </p:nvSpPr>
        <p:spPr>
          <a:xfrm>
            <a:off x="6205331" y="5004559"/>
            <a:ext cx="305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使用多个</a:t>
            </a:r>
            <a:r>
              <a:rPr lang="en-US" altLang="zh-CN" dirty="0"/>
              <a:t>chirp</a:t>
            </a:r>
            <a:r>
              <a:rPr lang="zh-CN" altLang="en-US" dirty="0"/>
              <a:t>计算相位变化</a:t>
            </a:r>
          </a:p>
        </p:txBody>
      </p:sp>
    </p:spTree>
    <p:extLst>
      <p:ext uri="{BB962C8B-B14F-4D97-AF65-F5344CB8AC3E}">
        <p14:creationId xmlns:p14="http://schemas.microsoft.com/office/powerpoint/2010/main" val="34055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使用</a:t>
            </a:r>
            <a:r>
              <a:rPr lang="en-US" altLang="zh-CN" dirty="0"/>
              <a:t>2D-FFT</a:t>
            </a:r>
            <a:r>
              <a:rPr lang="zh-CN" altLang="en-US" dirty="0"/>
              <a:t>法测速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65F938-55AB-4C2E-A049-8FF26024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89" y="1404523"/>
            <a:ext cx="1529110" cy="1358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636A3A-D3CB-487E-9A90-49A67E3F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19" y="1046337"/>
            <a:ext cx="5984185" cy="23458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6B1EF9-5339-4A01-ADAD-B3D3C491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102" y="4459977"/>
            <a:ext cx="3619500" cy="1933575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F8F5237-F692-46B2-9583-12C6B6DD88A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956852" y="3392138"/>
            <a:ext cx="2" cy="10678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B326D37-532E-4EFC-BC3E-B54036951E07}"/>
              </a:ext>
            </a:extLst>
          </p:cNvPr>
          <p:cNvSpPr txBox="1"/>
          <p:nvPr/>
        </p:nvSpPr>
        <p:spPr>
          <a:xfrm>
            <a:off x="6096000" y="3816626"/>
            <a:ext cx="147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FFT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E21EA9-7726-48CC-9533-6209FB80622F}"/>
                  </a:ext>
                </a:extLst>
              </p:cNvPr>
              <p:cNvSpPr txBox="1"/>
              <p:nvPr/>
            </p:nvSpPr>
            <p:spPr>
              <a:xfrm>
                <a:off x="295689" y="4306684"/>
                <a:ext cx="3341993" cy="1870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任意两个</a:t>
                </a:r>
                <a:r>
                  <a:rPr lang="en-US" altLang="zh-CN" dirty="0"/>
                  <a:t>chirp</a:t>
                </a:r>
                <a:r>
                  <a:rPr lang="zh-CN" altLang="en-US" dirty="0"/>
                  <a:t>之间，同一距离域不同速度的物体的相位改变均各自相同，都以各自的角速度</a:t>
                </a:r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转动并叠加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E21EA9-7726-48CC-9533-6209FB80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9" y="4306684"/>
                <a:ext cx="3341993" cy="1870640"/>
              </a:xfrm>
              <a:prstGeom prst="rect">
                <a:avLst/>
              </a:prstGeom>
              <a:blipFill>
                <a:blip r:embed="rId5"/>
                <a:stretch>
                  <a:fillRect l="-1642" t="-1954" b="-4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AA9EE4EF-5CAD-43C8-9397-4B9293722EBC}"/>
                  </a:ext>
                </a:extLst>
              </p:cNvPr>
              <p:cNvSpPr/>
              <p:nvPr/>
            </p:nvSpPr>
            <p:spPr>
              <a:xfrm>
                <a:off x="8276022" y="5256797"/>
                <a:ext cx="3619492" cy="9205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800" dirty="0"/>
                  <a:t>速度计算：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𝜔𝜆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AA9EE4EF-5CAD-43C8-9397-4B9293722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022" y="5256797"/>
                <a:ext cx="3619492" cy="920527"/>
              </a:xfrm>
              <a:prstGeom prst="roundRect">
                <a:avLst/>
              </a:prstGeom>
              <a:blipFill>
                <a:blip r:embed="rId6"/>
                <a:stretch>
                  <a:fillRect l="-2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77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FMCW</a:t>
            </a:r>
            <a:r>
              <a:rPr lang="zh-CN" altLang="en-US" dirty="0"/>
              <a:t>雷达基础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447262" y="1798984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262233" y="3591340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137997" y="1733946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569156" y="3648526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447262" y="2365513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007705" y="2365513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494723" y="3588029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0C932DE-6533-458E-BB6E-DC2BFDDB28CB}"/>
              </a:ext>
            </a:extLst>
          </p:cNvPr>
          <p:cNvSpPr txBox="1"/>
          <p:nvPr/>
        </p:nvSpPr>
        <p:spPr>
          <a:xfrm>
            <a:off x="1438688" y="1692275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2E9FAD9-4E2F-4021-88BC-CB9FF47664E1}"/>
              </a:ext>
            </a:extLst>
          </p:cNvPr>
          <p:cNvCxnSpPr>
            <a:cxnSpLocks/>
          </p:cNvCxnSpPr>
          <p:nvPr/>
        </p:nvCxnSpPr>
        <p:spPr>
          <a:xfrm flipH="1" flipV="1">
            <a:off x="1987827" y="2435087"/>
            <a:ext cx="15737" cy="11595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C7A1EEF-5F60-4420-AB97-05CC96940BD0}"/>
              </a:ext>
            </a:extLst>
          </p:cNvPr>
          <p:cNvSpPr txBox="1"/>
          <p:nvPr/>
        </p:nvSpPr>
        <p:spPr>
          <a:xfrm>
            <a:off x="1656936" y="2830202"/>
            <a:ext cx="2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882BB408-9D5F-4002-B254-13CA3AEBB39B}"/>
              </a:ext>
            </a:extLst>
          </p:cNvPr>
          <p:cNvSpPr/>
          <p:nvPr/>
        </p:nvSpPr>
        <p:spPr>
          <a:xfrm rot="16200000">
            <a:off x="1109794" y="2965258"/>
            <a:ext cx="271001" cy="1516541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7659D1DF-8FF8-4375-AAD0-F1B5960F7E92}"/>
              </a:ext>
            </a:extLst>
          </p:cNvPr>
          <p:cNvSpPr/>
          <p:nvPr/>
        </p:nvSpPr>
        <p:spPr>
          <a:xfrm rot="16200000">
            <a:off x="2117783" y="3485401"/>
            <a:ext cx="271001" cy="482877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37E8A9-3882-4D10-B8B3-4902B6D082C5}"/>
              </a:ext>
            </a:extLst>
          </p:cNvPr>
          <p:cNvCxnSpPr>
            <a:cxnSpLocks/>
          </p:cNvCxnSpPr>
          <p:nvPr/>
        </p:nvCxnSpPr>
        <p:spPr>
          <a:xfrm flipV="1">
            <a:off x="3221106" y="1741616"/>
            <a:ext cx="1" cy="42417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B14BF4B9-26A0-4F2E-AD93-FF86E7505D66}"/>
              </a:ext>
            </a:extLst>
          </p:cNvPr>
          <p:cNvSpPr/>
          <p:nvPr/>
        </p:nvSpPr>
        <p:spPr>
          <a:xfrm rot="16200000">
            <a:off x="2720335" y="3392226"/>
            <a:ext cx="271001" cy="669224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2123ABC-D939-4000-B173-FFB9EE375765}"/>
              </a:ext>
            </a:extLst>
          </p:cNvPr>
          <p:cNvSpPr txBox="1"/>
          <p:nvPr/>
        </p:nvSpPr>
        <p:spPr>
          <a:xfrm>
            <a:off x="863247" y="3908969"/>
            <a:ext cx="73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T_up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5136C7-C7D7-44EE-B602-E552504974A5}"/>
              </a:ext>
            </a:extLst>
          </p:cNvPr>
          <p:cNvSpPr txBox="1"/>
          <p:nvPr/>
        </p:nvSpPr>
        <p:spPr>
          <a:xfrm>
            <a:off x="1751887" y="3931603"/>
            <a:ext cx="95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T_down</a:t>
            </a:r>
            <a:endParaRPr lang="zh-CN" altLang="en-US" sz="16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0D628C-34E4-40C5-BC66-A939FF708D58}"/>
              </a:ext>
            </a:extLst>
          </p:cNvPr>
          <p:cNvSpPr txBox="1"/>
          <p:nvPr/>
        </p:nvSpPr>
        <p:spPr>
          <a:xfrm>
            <a:off x="2521223" y="3947626"/>
            <a:ext cx="95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T_idle</a:t>
            </a:r>
            <a:endParaRPr lang="zh-CN" altLang="en-US" sz="1600" dirty="0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73685339-13EA-43CE-B354-51CE048FE40C}"/>
              </a:ext>
            </a:extLst>
          </p:cNvPr>
          <p:cNvSpPr/>
          <p:nvPr/>
        </p:nvSpPr>
        <p:spPr>
          <a:xfrm rot="16200000">
            <a:off x="1746717" y="3560943"/>
            <a:ext cx="271001" cy="261645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CDA077-35B5-4401-B983-573AF169E4AA}"/>
              </a:ext>
            </a:extLst>
          </p:cNvPr>
          <p:cNvSpPr txBox="1"/>
          <p:nvPr/>
        </p:nvSpPr>
        <p:spPr>
          <a:xfrm>
            <a:off x="1474511" y="5081544"/>
            <a:ext cx="92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T_chirp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3A546EC-94F1-48CB-BE1D-2787B3646312}"/>
                  </a:ext>
                </a:extLst>
              </p:cNvPr>
              <p:cNvSpPr txBox="1"/>
              <p:nvPr/>
            </p:nvSpPr>
            <p:spPr>
              <a:xfrm>
                <a:off x="4701216" y="4371597"/>
                <a:ext cx="5128587" cy="89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up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3A546EC-94F1-48CB-BE1D-2787B364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16" y="4371597"/>
                <a:ext cx="5128587" cy="89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/>
              <p:nvPr/>
            </p:nvSpPr>
            <p:spPr>
              <a:xfrm>
                <a:off x="109639" y="3235055"/>
                <a:ext cx="277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9" y="3235055"/>
                <a:ext cx="277630" cy="338554"/>
              </a:xfrm>
              <a:prstGeom prst="rect">
                <a:avLst/>
              </a:prstGeom>
              <a:blipFill>
                <a:blip r:embed="rId3"/>
                <a:stretch>
                  <a:fillRect l="-2174" r="-4348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10DEB10B-572C-4C45-AB8B-41E6A285CDCB}"/>
              </a:ext>
            </a:extLst>
          </p:cNvPr>
          <p:cNvSpPr txBox="1"/>
          <p:nvPr/>
        </p:nvSpPr>
        <p:spPr>
          <a:xfrm>
            <a:off x="248454" y="1004592"/>
            <a:ext cx="287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Chirp</a:t>
            </a:r>
            <a:r>
              <a:rPr lang="zh-CN" altLang="en-US" sz="2400" b="1" dirty="0"/>
              <a:t>信号频域表示</a:t>
            </a:r>
          </a:p>
        </p:txBody>
      </p:sp>
    </p:spTree>
    <p:extLst>
      <p:ext uri="{BB962C8B-B14F-4D97-AF65-F5344CB8AC3E}">
        <p14:creationId xmlns:p14="http://schemas.microsoft.com/office/powerpoint/2010/main" val="391845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C869B1A-A5E0-47EC-AB0F-30875E776443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C20536B-A427-470F-AC7F-80F8EB42CE95}"/>
              </a:ext>
            </a:extLst>
          </p:cNvPr>
          <p:cNvCxnSpPr>
            <a:cxnSpLocks/>
          </p:cNvCxnSpPr>
          <p:nvPr/>
        </p:nvCxnSpPr>
        <p:spPr>
          <a:xfrm>
            <a:off x="470955" y="2845905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DE0EBD3-44B2-4CA0-BE3C-8F1F0CC8B74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3CC6ED-4D99-4F4E-9C9C-C9600B67D6CA}"/>
              </a:ext>
            </a:extLst>
          </p:cNvPr>
          <p:cNvSpPr txBox="1"/>
          <p:nvPr/>
        </p:nvSpPr>
        <p:spPr>
          <a:xfrm>
            <a:off x="11804769" y="241203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86A4DD-662F-4E1D-AD62-13C18B7CF38F}"/>
              </a:ext>
            </a:extLst>
          </p:cNvPr>
          <p:cNvCxnSpPr>
            <a:cxnSpLocks/>
          </p:cNvCxnSpPr>
          <p:nvPr/>
        </p:nvCxnSpPr>
        <p:spPr>
          <a:xfrm flipV="1">
            <a:off x="655984" y="219157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9E9F86-094E-4AF3-9988-A16848D1FA05}"/>
              </a:ext>
            </a:extLst>
          </p:cNvPr>
          <p:cNvCxnSpPr>
            <a:cxnSpLocks/>
          </p:cNvCxnSpPr>
          <p:nvPr/>
        </p:nvCxnSpPr>
        <p:spPr>
          <a:xfrm flipH="1" flipV="1">
            <a:off x="1490871" y="219157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05B2AC-C797-4C5D-A700-EB4551AEB9BB}"/>
              </a:ext>
            </a:extLst>
          </p:cNvPr>
          <p:cNvCxnSpPr>
            <a:cxnSpLocks/>
          </p:cNvCxnSpPr>
          <p:nvPr/>
        </p:nvCxnSpPr>
        <p:spPr>
          <a:xfrm>
            <a:off x="1651338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D0CF2-B39E-4802-9E0E-99F04D032630}"/>
              </a:ext>
            </a:extLst>
          </p:cNvPr>
          <p:cNvSpPr txBox="1"/>
          <p:nvPr/>
        </p:nvSpPr>
        <p:spPr>
          <a:xfrm>
            <a:off x="1073427" y="1509922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566631-616C-4082-B778-D98DC76CEE47}"/>
              </a:ext>
            </a:extLst>
          </p:cNvPr>
          <p:cNvCxnSpPr>
            <a:cxnSpLocks/>
          </p:cNvCxnSpPr>
          <p:nvPr/>
        </p:nvCxnSpPr>
        <p:spPr>
          <a:xfrm flipV="1">
            <a:off x="2347076" y="219157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A3BAAB6-2B68-4381-B6D8-29BFE3FF47C1}"/>
              </a:ext>
            </a:extLst>
          </p:cNvPr>
          <p:cNvCxnSpPr>
            <a:cxnSpLocks/>
          </p:cNvCxnSpPr>
          <p:nvPr/>
        </p:nvCxnSpPr>
        <p:spPr>
          <a:xfrm flipH="1" flipV="1">
            <a:off x="3181963" y="219157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F2CC4C3-CFB9-46A2-A07A-47D66C19ED8E}"/>
              </a:ext>
            </a:extLst>
          </p:cNvPr>
          <p:cNvCxnSpPr>
            <a:cxnSpLocks/>
          </p:cNvCxnSpPr>
          <p:nvPr/>
        </p:nvCxnSpPr>
        <p:spPr>
          <a:xfrm>
            <a:off x="3342430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831A75C-7AC1-4576-8C68-4B4F31377D49}"/>
              </a:ext>
            </a:extLst>
          </p:cNvPr>
          <p:cNvCxnSpPr>
            <a:cxnSpLocks/>
          </p:cNvCxnSpPr>
          <p:nvPr/>
        </p:nvCxnSpPr>
        <p:spPr>
          <a:xfrm flipV="1">
            <a:off x="5029506" y="219488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0DA0DEE-1B53-4A27-A7CA-75C49BC02362}"/>
              </a:ext>
            </a:extLst>
          </p:cNvPr>
          <p:cNvCxnSpPr>
            <a:cxnSpLocks/>
          </p:cNvCxnSpPr>
          <p:nvPr/>
        </p:nvCxnSpPr>
        <p:spPr>
          <a:xfrm flipH="1" flipV="1">
            <a:off x="5864393" y="219488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A91183D-00F1-4E53-942A-3534CDF46F2B}"/>
              </a:ext>
            </a:extLst>
          </p:cNvPr>
          <p:cNvCxnSpPr>
            <a:cxnSpLocks/>
          </p:cNvCxnSpPr>
          <p:nvPr/>
        </p:nvCxnSpPr>
        <p:spPr>
          <a:xfrm>
            <a:off x="6024860" y="284590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9A49B9-62F7-4B44-82D8-710D9C64B6FB}"/>
              </a:ext>
            </a:extLst>
          </p:cNvPr>
          <p:cNvCxnSpPr>
            <a:cxnSpLocks/>
          </p:cNvCxnSpPr>
          <p:nvPr/>
        </p:nvCxnSpPr>
        <p:spPr>
          <a:xfrm flipV="1">
            <a:off x="10237913" y="219488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99C9147-55AC-4539-AB96-6BAA88579323}"/>
              </a:ext>
            </a:extLst>
          </p:cNvPr>
          <p:cNvCxnSpPr>
            <a:cxnSpLocks/>
          </p:cNvCxnSpPr>
          <p:nvPr/>
        </p:nvCxnSpPr>
        <p:spPr>
          <a:xfrm flipH="1" flipV="1">
            <a:off x="11072800" y="219488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FEE4CE-B37C-400D-961B-D914F6B4C2F5}"/>
              </a:ext>
            </a:extLst>
          </p:cNvPr>
          <p:cNvCxnSpPr>
            <a:cxnSpLocks/>
          </p:cNvCxnSpPr>
          <p:nvPr/>
        </p:nvCxnSpPr>
        <p:spPr>
          <a:xfrm>
            <a:off x="11233267" y="284590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3E802F5F-C3F8-4DC1-9315-5A4E2DE437A7}"/>
              </a:ext>
            </a:extLst>
          </p:cNvPr>
          <p:cNvSpPr/>
          <p:nvPr/>
        </p:nvSpPr>
        <p:spPr>
          <a:xfrm rot="16200000">
            <a:off x="5321233" y="-1780560"/>
            <a:ext cx="271001" cy="958193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20D8C0-5A95-46CE-967D-ABE8FE0694B9}"/>
                  </a:ext>
                </a:extLst>
              </p:cNvPr>
              <p:cNvSpPr txBox="1"/>
              <p:nvPr/>
            </p:nvSpPr>
            <p:spPr>
              <a:xfrm>
                <a:off x="4074449" y="2110264"/>
                <a:ext cx="904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20D8C0-5A95-46CE-967D-ABE8FE06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49" y="2110264"/>
                <a:ext cx="90482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ED649A4-38D9-48DE-B892-CAB1DADE9F73}"/>
              </a:ext>
            </a:extLst>
          </p:cNvPr>
          <p:cNvSpPr txBox="1"/>
          <p:nvPr/>
        </p:nvSpPr>
        <p:spPr>
          <a:xfrm>
            <a:off x="2640694" y="1510169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727D13-60B5-4A67-BCF5-5CE95D731427}"/>
              </a:ext>
            </a:extLst>
          </p:cNvPr>
          <p:cNvSpPr txBox="1"/>
          <p:nvPr/>
        </p:nvSpPr>
        <p:spPr>
          <a:xfrm>
            <a:off x="5403215" y="1516297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DC1D9D0-EC55-4CFC-8C28-7D35D032F81A}"/>
              </a:ext>
            </a:extLst>
          </p:cNvPr>
          <p:cNvSpPr txBox="1"/>
          <p:nvPr/>
        </p:nvSpPr>
        <p:spPr>
          <a:xfrm>
            <a:off x="4905542" y="3100169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72CC7DF4-39D0-4192-BA3B-F2F3B17FEC61}"/>
              </a:ext>
            </a:extLst>
          </p:cNvPr>
          <p:cNvSpPr/>
          <p:nvPr/>
        </p:nvSpPr>
        <p:spPr>
          <a:xfrm rot="16200000">
            <a:off x="11460147" y="1674473"/>
            <a:ext cx="271001" cy="2676331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E596DF-9E9F-4717-883D-FD4D9DEC616C}"/>
              </a:ext>
            </a:extLst>
          </p:cNvPr>
          <p:cNvSpPr txBox="1"/>
          <p:nvPr/>
        </p:nvSpPr>
        <p:spPr>
          <a:xfrm>
            <a:off x="11069048" y="3067998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ACF0E32-573B-4FC7-9919-5846D5B2781A}"/>
              </a:ext>
            </a:extLst>
          </p:cNvPr>
          <p:cNvCxnSpPr>
            <a:cxnSpLocks/>
          </p:cNvCxnSpPr>
          <p:nvPr/>
        </p:nvCxnSpPr>
        <p:spPr>
          <a:xfrm flipV="1">
            <a:off x="6758696" y="988511"/>
            <a:ext cx="1" cy="24404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E4DF160-A1B1-450D-82FD-FFF70E486C55}"/>
              </a:ext>
            </a:extLst>
          </p:cNvPr>
          <p:cNvCxnSpPr>
            <a:cxnSpLocks/>
          </p:cNvCxnSpPr>
          <p:nvPr/>
        </p:nvCxnSpPr>
        <p:spPr>
          <a:xfrm flipV="1">
            <a:off x="10242767" y="988510"/>
            <a:ext cx="1" cy="24404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1D17F65-156F-4644-8A5A-4665F027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0" y="4142213"/>
            <a:ext cx="5984185" cy="2345801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98E9244F-C73E-40BF-9198-FB677AE3E363}"/>
              </a:ext>
            </a:extLst>
          </p:cNvPr>
          <p:cNvSpPr txBox="1">
            <a:spLocks/>
          </p:cNvSpPr>
          <p:nvPr/>
        </p:nvSpPr>
        <p:spPr>
          <a:xfrm>
            <a:off x="88447" y="202120"/>
            <a:ext cx="6997670" cy="45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3.2</a:t>
            </a:r>
            <a:r>
              <a:rPr lang="zh-CN" altLang="en-US" dirty="0"/>
              <a:t> 使用</a:t>
            </a:r>
            <a:r>
              <a:rPr lang="en-US" altLang="zh-CN" dirty="0"/>
              <a:t>2D-FFT</a:t>
            </a:r>
            <a:r>
              <a:rPr lang="zh-CN" altLang="en-US" dirty="0"/>
              <a:t>法测速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7369F0A-310F-447C-B273-975FE097F59B}"/>
              </a:ext>
            </a:extLst>
          </p:cNvPr>
          <p:cNvSpPr/>
          <p:nvPr/>
        </p:nvSpPr>
        <p:spPr>
          <a:xfrm>
            <a:off x="6758696" y="4794727"/>
            <a:ext cx="5170310" cy="98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/>
              <a:t>frame</a:t>
            </a:r>
            <a:r>
              <a:rPr lang="zh-CN" altLang="en-US" sz="2800" dirty="0"/>
              <a:t>是计算一次各物体距离与速度信息的基本单位</a:t>
            </a:r>
          </a:p>
        </p:txBody>
      </p:sp>
    </p:spTree>
    <p:extLst>
      <p:ext uri="{BB962C8B-B14F-4D97-AF65-F5344CB8AC3E}">
        <p14:creationId xmlns:p14="http://schemas.microsoft.com/office/powerpoint/2010/main" val="5527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21" grpId="0" animBg="1"/>
      <p:bldP spid="22" grpId="0"/>
      <p:bldP spid="23" grpId="0"/>
      <p:bldP spid="24" grpId="0"/>
      <p:bldP spid="25" grpId="0"/>
      <p:bldP spid="26" grpId="0" animBg="1"/>
      <p:bldP spid="27" grpId="0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C869B1A-A5E0-47EC-AB0F-30875E776443}"/>
              </a:ext>
            </a:extLst>
          </p:cNvPr>
          <p:cNvCxnSpPr>
            <a:cxnSpLocks/>
          </p:cNvCxnSpPr>
          <p:nvPr/>
        </p:nvCxnSpPr>
        <p:spPr>
          <a:xfrm flipV="1">
            <a:off x="531748" y="1133061"/>
            <a:ext cx="9784" cy="14443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C20536B-A427-470F-AC7F-80F8EB42CE95}"/>
              </a:ext>
            </a:extLst>
          </p:cNvPr>
          <p:cNvCxnSpPr>
            <a:cxnSpLocks/>
          </p:cNvCxnSpPr>
          <p:nvPr/>
        </p:nvCxnSpPr>
        <p:spPr>
          <a:xfrm flipV="1">
            <a:off x="346719" y="2090350"/>
            <a:ext cx="10183793" cy="33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86A4DD-662F-4E1D-AD62-13C18B7CF38F}"/>
              </a:ext>
            </a:extLst>
          </p:cNvPr>
          <p:cNvCxnSpPr>
            <a:cxnSpLocks/>
          </p:cNvCxnSpPr>
          <p:nvPr/>
        </p:nvCxnSpPr>
        <p:spPr>
          <a:xfrm flipV="1">
            <a:off x="531748" y="143933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9E9F86-094E-4AF3-9988-A16848D1FA05}"/>
              </a:ext>
            </a:extLst>
          </p:cNvPr>
          <p:cNvCxnSpPr>
            <a:cxnSpLocks/>
          </p:cNvCxnSpPr>
          <p:nvPr/>
        </p:nvCxnSpPr>
        <p:spPr>
          <a:xfrm flipH="1" flipV="1">
            <a:off x="1366635" y="143933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05B2AC-C797-4C5D-A700-EB4551AEB9BB}"/>
              </a:ext>
            </a:extLst>
          </p:cNvPr>
          <p:cNvCxnSpPr>
            <a:cxnSpLocks/>
          </p:cNvCxnSpPr>
          <p:nvPr/>
        </p:nvCxnSpPr>
        <p:spPr>
          <a:xfrm>
            <a:off x="1527102" y="209035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D0CF2-B39E-4802-9E0E-99F04D032630}"/>
              </a:ext>
            </a:extLst>
          </p:cNvPr>
          <p:cNvSpPr txBox="1"/>
          <p:nvPr/>
        </p:nvSpPr>
        <p:spPr>
          <a:xfrm>
            <a:off x="812119" y="99679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566631-616C-4082-B778-D98DC76CEE47}"/>
              </a:ext>
            </a:extLst>
          </p:cNvPr>
          <p:cNvCxnSpPr>
            <a:cxnSpLocks/>
          </p:cNvCxnSpPr>
          <p:nvPr/>
        </p:nvCxnSpPr>
        <p:spPr>
          <a:xfrm flipV="1">
            <a:off x="2222840" y="143933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A3BAAB6-2B68-4381-B6D8-29BFE3FF47C1}"/>
              </a:ext>
            </a:extLst>
          </p:cNvPr>
          <p:cNvCxnSpPr>
            <a:cxnSpLocks/>
          </p:cNvCxnSpPr>
          <p:nvPr/>
        </p:nvCxnSpPr>
        <p:spPr>
          <a:xfrm flipH="1" flipV="1">
            <a:off x="3057727" y="143933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F2CC4C3-CFB9-46A2-A07A-47D66C19ED8E}"/>
              </a:ext>
            </a:extLst>
          </p:cNvPr>
          <p:cNvCxnSpPr>
            <a:cxnSpLocks/>
          </p:cNvCxnSpPr>
          <p:nvPr/>
        </p:nvCxnSpPr>
        <p:spPr>
          <a:xfrm>
            <a:off x="3218194" y="209035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831A75C-7AC1-4576-8C68-4B4F31377D49}"/>
              </a:ext>
            </a:extLst>
          </p:cNvPr>
          <p:cNvCxnSpPr>
            <a:cxnSpLocks/>
          </p:cNvCxnSpPr>
          <p:nvPr/>
        </p:nvCxnSpPr>
        <p:spPr>
          <a:xfrm flipV="1">
            <a:off x="4905270" y="144264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0DA0DEE-1B53-4A27-A7CA-75C49BC02362}"/>
              </a:ext>
            </a:extLst>
          </p:cNvPr>
          <p:cNvCxnSpPr>
            <a:cxnSpLocks/>
          </p:cNvCxnSpPr>
          <p:nvPr/>
        </p:nvCxnSpPr>
        <p:spPr>
          <a:xfrm flipH="1" flipV="1">
            <a:off x="5740157" y="144264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A91183D-00F1-4E53-942A-3534CDF46F2B}"/>
              </a:ext>
            </a:extLst>
          </p:cNvPr>
          <p:cNvCxnSpPr>
            <a:cxnSpLocks/>
          </p:cNvCxnSpPr>
          <p:nvPr/>
        </p:nvCxnSpPr>
        <p:spPr>
          <a:xfrm>
            <a:off x="5900624" y="209366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3E802F5F-C3F8-4DC1-9315-5A4E2DE437A7}"/>
              </a:ext>
            </a:extLst>
          </p:cNvPr>
          <p:cNvSpPr/>
          <p:nvPr/>
        </p:nvSpPr>
        <p:spPr>
          <a:xfrm rot="16200000">
            <a:off x="5196997" y="-2532804"/>
            <a:ext cx="271001" cy="958193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20D8C0-5A95-46CE-967D-ABE8FE0694B9}"/>
                  </a:ext>
                </a:extLst>
              </p:cNvPr>
              <p:cNvSpPr txBox="1"/>
              <p:nvPr/>
            </p:nvSpPr>
            <p:spPr>
              <a:xfrm>
                <a:off x="3950213" y="1358020"/>
                <a:ext cx="904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20D8C0-5A95-46CE-967D-ABE8FE06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213" y="1358020"/>
                <a:ext cx="90482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ED649A4-38D9-48DE-B892-CAB1DADE9F73}"/>
              </a:ext>
            </a:extLst>
          </p:cNvPr>
          <p:cNvSpPr txBox="1"/>
          <p:nvPr/>
        </p:nvSpPr>
        <p:spPr>
          <a:xfrm>
            <a:off x="2523821" y="98588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727D13-60B5-4A67-BCF5-5CE95D731427}"/>
              </a:ext>
            </a:extLst>
          </p:cNvPr>
          <p:cNvSpPr txBox="1"/>
          <p:nvPr/>
        </p:nvSpPr>
        <p:spPr>
          <a:xfrm>
            <a:off x="5230316" y="1028108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DC1D9D0-EC55-4CFC-8C28-7D35D032F81A}"/>
              </a:ext>
            </a:extLst>
          </p:cNvPr>
          <p:cNvSpPr txBox="1"/>
          <p:nvPr/>
        </p:nvSpPr>
        <p:spPr>
          <a:xfrm>
            <a:off x="4781306" y="2347925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98E9244F-C73E-40BF-9198-FB677AE3E363}"/>
              </a:ext>
            </a:extLst>
          </p:cNvPr>
          <p:cNvSpPr txBox="1">
            <a:spLocks/>
          </p:cNvSpPr>
          <p:nvPr/>
        </p:nvSpPr>
        <p:spPr>
          <a:xfrm>
            <a:off x="88447" y="202120"/>
            <a:ext cx="6997670" cy="45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3.2</a:t>
            </a:r>
            <a:r>
              <a:rPr lang="zh-CN" altLang="en-US" dirty="0"/>
              <a:t> 使用</a:t>
            </a:r>
            <a:r>
              <a:rPr lang="en-US" altLang="zh-CN" dirty="0"/>
              <a:t>2D-FFT</a:t>
            </a:r>
            <a:r>
              <a:rPr lang="zh-CN" altLang="en-US" dirty="0"/>
              <a:t>法测速</a:t>
            </a: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DFAFC26B-AC41-4907-AC1A-7759DDA18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60652"/>
              </p:ext>
            </p:extLst>
          </p:nvPr>
        </p:nvGraphicFramePr>
        <p:xfrm>
          <a:off x="1178711" y="586939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230A2559-8B08-4779-8DF6-8F18F00C5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5165"/>
              </p:ext>
            </p:extLst>
          </p:nvPr>
        </p:nvGraphicFramePr>
        <p:xfrm>
          <a:off x="1178711" y="549855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sp>
        <p:nvSpPr>
          <p:cNvPr id="62" name="左大括号 61">
            <a:extLst>
              <a:ext uri="{FF2B5EF4-FFF2-40B4-BE49-F238E27FC236}">
                <a16:creationId xmlns:a16="http://schemas.microsoft.com/office/drawing/2014/main" id="{D5A1340B-8E45-4B65-B7C5-9F1F5CE16B5E}"/>
              </a:ext>
            </a:extLst>
          </p:cNvPr>
          <p:cNvSpPr/>
          <p:nvPr/>
        </p:nvSpPr>
        <p:spPr>
          <a:xfrm rot="16200000">
            <a:off x="3102664" y="4289985"/>
            <a:ext cx="271001" cy="4095960"/>
          </a:xfrm>
          <a:prstGeom prst="leftBrace">
            <a:avLst>
              <a:gd name="adj1" fmla="val 8333"/>
              <a:gd name="adj2" fmla="val 497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26294FD-B049-4C54-9C80-D4134EDDE27F}"/>
              </a:ext>
            </a:extLst>
          </p:cNvPr>
          <p:cNvSpPr txBox="1"/>
          <p:nvPr/>
        </p:nvSpPr>
        <p:spPr>
          <a:xfrm>
            <a:off x="2757246" y="6488668"/>
            <a:ext cx="9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距离谱</a:t>
            </a:r>
          </a:p>
        </p:txBody>
      </p:sp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7D6B4C53-38C8-4388-A9B9-35836CD18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42470"/>
              </p:ext>
            </p:extLst>
          </p:nvPr>
        </p:nvGraphicFramePr>
        <p:xfrm>
          <a:off x="1178711" y="5109245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8A5CD858-198E-4BD3-912C-EEEAA17EE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60584"/>
              </p:ext>
            </p:extLst>
          </p:nvPr>
        </p:nvGraphicFramePr>
        <p:xfrm>
          <a:off x="1178711" y="4738405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82E6962A-701F-4D3A-86A4-FE15ACB3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69819"/>
              </p:ext>
            </p:extLst>
          </p:nvPr>
        </p:nvGraphicFramePr>
        <p:xfrm>
          <a:off x="1178711" y="434754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9F69A282-571E-4632-9566-D7BE82011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67548"/>
              </p:ext>
            </p:extLst>
          </p:nvPr>
        </p:nvGraphicFramePr>
        <p:xfrm>
          <a:off x="1178711" y="397670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4A36BA3D-F82F-4D5E-8142-D50582AB5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53949"/>
              </p:ext>
            </p:extLst>
          </p:nvPr>
        </p:nvGraphicFramePr>
        <p:xfrm>
          <a:off x="1178711" y="3614420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A598E235-93A2-4DE9-AE6D-556C1D1AF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88272"/>
              </p:ext>
            </p:extLst>
          </p:nvPr>
        </p:nvGraphicFramePr>
        <p:xfrm>
          <a:off x="1178711" y="3243580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sp>
        <p:nvSpPr>
          <p:cNvPr id="75" name="左大括号 74">
            <a:extLst>
              <a:ext uri="{FF2B5EF4-FFF2-40B4-BE49-F238E27FC236}">
                <a16:creationId xmlns:a16="http://schemas.microsoft.com/office/drawing/2014/main" id="{6D264CD1-79B9-47C3-8B80-4C8582737763}"/>
              </a:ext>
            </a:extLst>
          </p:cNvPr>
          <p:cNvSpPr/>
          <p:nvPr/>
        </p:nvSpPr>
        <p:spPr>
          <a:xfrm>
            <a:off x="907710" y="3267535"/>
            <a:ext cx="271001" cy="2966079"/>
          </a:xfrm>
          <a:prstGeom prst="leftBrace">
            <a:avLst>
              <a:gd name="adj1" fmla="val 8333"/>
              <a:gd name="adj2" fmla="val 497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31CE9CD-3BC9-44BE-9DAD-9C14099B2E8D}"/>
              </a:ext>
            </a:extLst>
          </p:cNvPr>
          <p:cNvSpPr txBox="1"/>
          <p:nvPr/>
        </p:nvSpPr>
        <p:spPr>
          <a:xfrm>
            <a:off x="-70681" y="4287985"/>
            <a:ext cx="149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FFTV_SIZE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54F8E20-6797-47A4-A211-9C53C604E953}"/>
              </a:ext>
            </a:extLst>
          </p:cNvPr>
          <p:cNvSpPr txBox="1"/>
          <p:nvPr/>
        </p:nvSpPr>
        <p:spPr>
          <a:xfrm>
            <a:off x="-13384" y="4783930"/>
            <a:ext cx="109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N_chirp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5645050-B475-4DF9-8959-7E7BACD72844}"/>
              </a:ext>
            </a:extLst>
          </p:cNvPr>
          <p:cNvSpPr txBox="1"/>
          <p:nvPr/>
        </p:nvSpPr>
        <p:spPr>
          <a:xfrm>
            <a:off x="3488502" y="6471214"/>
            <a:ext cx="16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(FFTR_SIZE/2)</a:t>
            </a:r>
            <a:endParaRPr lang="zh-CN" altLang="en-US" dirty="0"/>
          </a:p>
        </p:txBody>
      </p:sp>
      <p:sp>
        <p:nvSpPr>
          <p:cNvPr id="79" name="箭头: 下 78">
            <a:extLst>
              <a:ext uri="{FF2B5EF4-FFF2-40B4-BE49-F238E27FC236}">
                <a16:creationId xmlns:a16="http://schemas.microsoft.com/office/drawing/2014/main" id="{7416AA46-AEBB-417D-B6C4-76229A061EA1}"/>
              </a:ext>
            </a:extLst>
          </p:cNvPr>
          <p:cNvSpPr/>
          <p:nvPr/>
        </p:nvSpPr>
        <p:spPr>
          <a:xfrm>
            <a:off x="1254700" y="3410231"/>
            <a:ext cx="271001" cy="26736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下 79">
            <a:extLst>
              <a:ext uri="{FF2B5EF4-FFF2-40B4-BE49-F238E27FC236}">
                <a16:creationId xmlns:a16="http://schemas.microsoft.com/office/drawing/2014/main" id="{834F0289-CC0D-4E07-85B3-D1384FF6870B}"/>
              </a:ext>
            </a:extLst>
          </p:cNvPr>
          <p:cNvSpPr/>
          <p:nvPr/>
        </p:nvSpPr>
        <p:spPr>
          <a:xfrm>
            <a:off x="1684445" y="3429000"/>
            <a:ext cx="271001" cy="26736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E6EB34FF-7543-4595-B6AC-CC499235AC0C}"/>
              </a:ext>
            </a:extLst>
          </p:cNvPr>
          <p:cNvSpPr/>
          <p:nvPr/>
        </p:nvSpPr>
        <p:spPr>
          <a:xfrm>
            <a:off x="4942617" y="3410231"/>
            <a:ext cx="271001" cy="26736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3ADFFB0A-D55E-49D6-B077-9610CE8382D6}"/>
                  </a:ext>
                </a:extLst>
              </p:cNvPr>
              <p:cNvSpPr txBox="1"/>
              <p:nvPr/>
            </p:nvSpPr>
            <p:spPr>
              <a:xfrm>
                <a:off x="2781749" y="4533483"/>
                <a:ext cx="9048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3ADFFB0A-D55E-49D6-B077-9610CE83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49" y="4533483"/>
                <a:ext cx="90482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7281398C-E07E-48D5-9650-E18698E57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83059"/>
              </p:ext>
            </p:extLst>
          </p:nvPr>
        </p:nvGraphicFramePr>
        <p:xfrm>
          <a:off x="7357118" y="586939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539D089D-A83C-4F8D-A64D-9D2487493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482402"/>
              </p:ext>
            </p:extLst>
          </p:nvPr>
        </p:nvGraphicFramePr>
        <p:xfrm>
          <a:off x="7357118" y="549855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sp>
        <p:nvSpPr>
          <p:cNvPr id="85" name="左大括号 84">
            <a:extLst>
              <a:ext uri="{FF2B5EF4-FFF2-40B4-BE49-F238E27FC236}">
                <a16:creationId xmlns:a16="http://schemas.microsoft.com/office/drawing/2014/main" id="{7A726CBA-F77D-4F1D-9B12-E1BF3D5F0A5A}"/>
              </a:ext>
            </a:extLst>
          </p:cNvPr>
          <p:cNvSpPr/>
          <p:nvPr/>
        </p:nvSpPr>
        <p:spPr>
          <a:xfrm rot="16200000">
            <a:off x="9269599" y="4329390"/>
            <a:ext cx="271001" cy="4095960"/>
          </a:xfrm>
          <a:prstGeom prst="leftBrace">
            <a:avLst>
              <a:gd name="adj1" fmla="val 8333"/>
              <a:gd name="adj2" fmla="val 497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6E0ED63E-E6F3-41CE-8801-AB3B3A8FA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65289"/>
              </p:ext>
            </p:extLst>
          </p:nvPr>
        </p:nvGraphicFramePr>
        <p:xfrm>
          <a:off x="7357118" y="5109245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84763CE4-B518-4E23-97CC-F45D4924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31491"/>
              </p:ext>
            </p:extLst>
          </p:nvPr>
        </p:nvGraphicFramePr>
        <p:xfrm>
          <a:off x="7357118" y="4738405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9BAB0297-2EA3-4133-979B-C4B002A07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29709"/>
              </p:ext>
            </p:extLst>
          </p:nvPr>
        </p:nvGraphicFramePr>
        <p:xfrm>
          <a:off x="7357118" y="434754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89" name="表格 88">
            <a:extLst>
              <a:ext uri="{FF2B5EF4-FFF2-40B4-BE49-F238E27FC236}">
                <a16:creationId xmlns:a16="http://schemas.microsoft.com/office/drawing/2014/main" id="{AFB63FBC-AFD4-4E29-BD4C-1D48F5FDC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9464"/>
              </p:ext>
            </p:extLst>
          </p:nvPr>
        </p:nvGraphicFramePr>
        <p:xfrm>
          <a:off x="7357118" y="3976706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4F111916-497C-41DB-8E89-E14D02E8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36926"/>
              </p:ext>
            </p:extLst>
          </p:nvPr>
        </p:nvGraphicFramePr>
        <p:xfrm>
          <a:off x="7357118" y="3614420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FBB90556-CEE3-4CC1-9540-6F4E605CF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17118"/>
              </p:ext>
            </p:extLst>
          </p:nvPr>
        </p:nvGraphicFramePr>
        <p:xfrm>
          <a:off x="7357118" y="3243580"/>
          <a:ext cx="4095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768668854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044147059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723260458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5066328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4185018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84125887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4456546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95042135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920473783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923458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51850"/>
                  </a:ext>
                </a:extLst>
              </a:tr>
            </a:tbl>
          </a:graphicData>
        </a:graphic>
      </p:graphicFrame>
      <p:sp>
        <p:nvSpPr>
          <p:cNvPr id="92" name="左大括号 91">
            <a:extLst>
              <a:ext uri="{FF2B5EF4-FFF2-40B4-BE49-F238E27FC236}">
                <a16:creationId xmlns:a16="http://schemas.microsoft.com/office/drawing/2014/main" id="{41A0D438-1FD8-4009-9647-816E2D4574D8}"/>
              </a:ext>
            </a:extLst>
          </p:cNvPr>
          <p:cNvSpPr/>
          <p:nvPr/>
        </p:nvSpPr>
        <p:spPr>
          <a:xfrm>
            <a:off x="7086117" y="3267535"/>
            <a:ext cx="271001" cy="2966079"/>
          </a:xfrm>
          <a:prstGeom prst="leftBrace">
            <a:avLst>
              <a:gd name="adj1" fmla="val 8333"/>
              <a:gd name="adj2" fmla="val 497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6BEF0C8-AC96-4C61-BDE7-AABC29090C2B}"/>
              </a:ext>
            </a:extLst>
          </p:cNvPr>
          <p:cNvSpPr txBox="1"/>
          <p:nvPr/>
        </p:nvSpPr>
        <p:spPr>
          <a:xfrm>
            <a:off x="9079269" y="6512871"/>
            <a:ext cx="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2C5C4C8-B752-431D-942A-90547E13DA11}"/>
              </a:ext>
            </a:extLst>
          </p:cNvPr>
          <p:cNvSpPr txBox="1"/>
          <p:nvPr/>
        </p:nvSpPr>
        <p:spPr>
          <a:xfrm>
            <a:off x="6404349" y="4562153"/>
            <a:ext cx="91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725CF0D-4713-4D20-BC3D-F1558C4CAAB2}"/>
              </a:ext>
            </a:extLst>
          </p:cNvPr>
          <p:cNvSpPr/>
          <p:nvPr/>
        </p:nvSpPr>
        <p:spPr>
          <a:xfrm>
            <a:off x="8577977" y="4728341"/>
            <a:ext cx="407717" cy="3594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1F5DBEB9-2CD6-4B8E-81F7-F5DA51B06738}"/>
              </a:ext>
            </a:extLst>
          </p:cNvPr>
          <p:cNvSpPr/>
          <p:nvPr/>
        </p:nvSpPr>
        <p:spPr>
          <a:xfrm>
            <a:off x="10605572" y="4730117"/>
            <a:ext cx="407717" cy="3594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1CE47D5-2A3B-49C7-8076-42851D049BC5}"/>
              </a:ext>
            </a:extLst>
          </p:cNvPr>
          <p:cNvSpPr/>
          <p:nvPr/>
        </p:nvSpPr>
        <p:spPr>
          <a:xfrm>
            <a:off x="8170260" y="3966642"/>
            <a:ext cx="407717" cy="3594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D967D0-4E6A-4A42-AF33-5FBFC19F1196}"/>
              </a:ext>
            </a:extLst>
          </p:cNvPr>
          <p:cNvSpPr/>
          <p:nvPr/>
        </p:nvSpPr>
        <p:spPr>
          <a:xfrm>
            <a:off x="9823681" y="5485430"/>
            <a:ext cx="407717" cy="3594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66788D8-A92C-4655-9AF5-F05C41291C88}"/>
              </a:ext>
            </a:extLst>
          </p:cNvPr>
          <p:cNvSpPr/>
          <p:nvPr/>
        </p:nvSpPr>
        <p:spPr>
          <a:xfrm>
            <a:off x="9811669" y="3609075"/>
            <a:ext cx="407717" cy="3594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7FB2ED7C-F903-4A45-9CD7-56B799A332CF}"/>
              </a:ext>
            </a:extLst>
          </p:cNvPr>
          <p:cNvSpPr/>
          <p:nvPr/>
        </p:nvSpPr>
        <p:spPr>
          <a:xfrm rot="16200000">
            <a:off x="5690718" y="4430278"/>
            <a:ext cx="271001" cy="6831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/>
      <p:bldP spid="85" grpId="0" animBg="1"/>
      <p:bldP spid="92" grpId="0" animBg="1"/>
      <p:bldP spid="97" grpId="0"/>
      <p:bldP spid="98" grpId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使用</a:t>
            </a:r>
            <a:r>
              <a:rPr lang="en-US" altLang="zh-CN" dirty="0"/>
              <a:t>2D-FFT</a:t>
            </a:r>
            <a:r>
              <a:rPr lang="zh-CN" altLang="en-US" dirty="0"/>
              <a:t>法测速</a:t>
            </a:r>
            <a:r>
              <a:rPr lang="en-US" altLang="zh-CN" dirty="0"/>
              <a:t>——</a:t>
            </a:r>
            <a:r>
              <a:rPr lang="zh-CN" altLang="en-US" dirty="0"/>
              <a:t>测量极限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836A3F9-6184-4C1F-A087-E5923EA943E1}"/>
                  </a:ext>
                </a:extLst>
              </p:cNvPr>
              <p:cNvSpPr/>
              <p:nvPr/>
            </p:nvSpPr>
            <p:spPr>
              <a:xfrm>
                <a:off x="308421" y="1015376"/>
                <a:ext cx="3430234" cy="778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最大可测速度：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836A3F9-6184-4C1F-A087-E5923EA9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21" y="1015376"/>
                <a:ext cx="3430234" cy="778675"/>
              </a:xfrm>
              <a:prstGeom prst="rect">
                <a:avLst/>
              </a:prstGeom>
              <a:blipFill>
                <a:blip r:embed="rId2"/>
                <a:stretch>
                  <a:fillRect l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8082D5-A0B3-4164-AAD6-27F7273DFAFE}"/>
                  </a:ext>
                </a:extLst>
              </p:cNvPr>
              <p:cNvSpPr/>
              <p:nvPr/>
            </p:nvSpPr>
            <p:spPr>
              <a:xfrm>
                <a:off x="308421" y="2050089"/>
                <a:ext cx="2592697" cy="778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速度计算：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𝜔𝜆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8082D5-A0B3-4164-AAD6-27F7273DF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21" y="2050089"/>
                <a:ext cx="2592697" cy="778675"/>
              </a:xfrm>
              <a:prstGeom prst="rect">
                <a:avLst/>
              </a:prstGeom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DBB4EEC-8405-49E1-B785-693B57E881CF}"/>
              </a:ext>
            </a:extLst>
          </p:cNvPr>
          <p:cNvSpPr txBox="1"/>
          <p:nvPr/>
        </p:nvSpPr>
        <p:spPr>
          <a:xfrm>
            <a:off x="308421" y="3180271"/>
            <a:ext cx="26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速度分辨率：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9610AF-52A7-467B-90E6-AEFDBA7A6B33}"/>
                  </a:ext>
                </a:extLst>
              </p:cNvPr>
              <p:cNvSpPr txBox="1"/>
              <p:nvPr/>
            </p:nvSpPr>
            <p:spPr>
              <a:xfrm>
                <a:off x="2292007" y="3665201"/>
                <a:ext cx="6653210" cy="85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𝜔𝜆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9610AF-52A7-467B-90E6-AEFDBA7A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7" y="3665201"/>
                <a:ext cx="6653210" cy="856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3270691-92CE-4DB6-BC8D-F875085DB840}"/>
              </a:ext>
            </a:extLst>
          </p:cNvPr>
          <p:cNvCxnSpPr>
            <a:cxnSpLocks/>
          </p:cNvCxnSpPr>
          <p:nvPr/>
        </p:nvCxnSpPr>
        <p:spPr>
          <a:xfrm flipV="1">
            <a:off x="1535600" y="4948441"/>
            <a:ext cx="9784" cy="14443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4D8C49-9F13-4C75-855D-438C4A05A0CE}"/>
              </a:ext>
            </a:extLst>
          </p:cNvPr>
          <p:cNvCxnSpPr>
            <a:cxnSpLocks/>
          </p:cNvCxnSpPr>
          <p:nvPr/>
        </p:nvCxnSpPr>
        <p:spPr>
          <a:xfrm flipV="1">
            <a:off x="1350571" y="5905730"/>
            <a:ext cx="10183793" cy="33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1B72BB9-41F8-4264-9117-0B4C7883F2DE}"/>
              </a:ext>
            </a:extLst>
          </p:cNvPr>
          <p:cNvCxnSpPr>
            <a:cxnSpLocks/>
          </p:cNvCxnSpPr>
          <p:nvPr/>
        </p:nvCxnSpPr>
        <p:spPr>
          <a:xfrm flipV="1">
            <a:off x="1535600" y="525471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613C6E0-A755-47D2-A05F-ED2EDB3FF662}"/>
              </a:ext>
            </a:extLst>
          </p:cNvPr>
          <p:cNvCxnSpPr>
            <a:cxnSpLocks/>
          </p:cNvCxnSpPr>
          <p:nvPr/>
        </p:nvCxnSpPr>
        <p:spPr>
          <a:xfrm flipH="1" flipV="1">
            <a:off x="2370487" y="525471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39542EB-B758-444A-9CC4-F508E3AA4C99}"/>
              </a:ext>
            </a:extLst>
          </p:cNvPr>
          <p:cNvCxnSpPr>
            <a:cxnSpLocks/>
          </p:cNvCxnSpPr>
          <p:nvPr/>
        </p:nvCxnSpPr>
        <p:spPr>
          <a:xfrm>
            <a:off x="2530954" y="590573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028A14C-9A02-4136-839E-0F5AEB03BEB4}"/>
              </a:ext>
            </a:extLst>
          </p:cNvPr>
          <p:cNvSpPr txBox="1"/>
          <p:nvPr/>
        </p:nvSpPr>
        <p:spPr>
          <a:xfrm>
            <a:off x="1815971" y="481217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315E71D-DBFB-496C-B1D1-955000BA4EBD}"/>
              </a:ext>
            </a:extLst>
          </p:cNvPr>
          <p:cNvCxnSpPr>
            <a:cxnSpLocks/>
          </p:cNvCxnSpPr>
          <p:nvPr/>
        </p:nvCxnSpPr>
        <p:spPr>
          <a:xfrm flipV="1">
            <a:off x="3226692" y="525471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23DF01A-034D-4065-8944-5112B297CA9E}"/>
              </a:ext>
            </a:extLst>
          </p:cNvPr>
          <p:cNvCxnSpPr>
            <a:cxnSpLocks/>
          </p:cNvCxnSpPr>
          <p:nvPr/>
        </p:nvCxnSpPr>
        <p:spPr>
          <a:xfrm flipH="1" flipV="1">
            <a:off x="4061579" y="525471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7344DE-5878-4879-9DEC-634E179D01B8}"/>
              </a:ext>
            </a:extLst>
          </p:cNvPr>
          <p:cNvCxnSpPr>
            <a:cxnSpLocks/>
          </p:cNvCxnSpPr>
          <p:nvPr/>
        </p:nvCxnSpPr>
        <p:spPr>
          <a:xfrm>
            <a:off x="4222046" y="590573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63817BF-D2EE-4690-8A2B-736F1758961D}"/>
              </a:ext>
            </a:extLst>
          </p:cNvPr>
          <p:cNvCxnSpPr>
            <a:cxnSpLocks/>
          </p:cNvCxnSpPr>
          <p:nvPr/>
        </p:nvCxnSpPr>
        <p:spPr>
          <a:xfrm flipV="1">
            <a:off x="5909122" y="525802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92B85B7-0712-4F56-881E-56772A9395CE}"/>
              </a:ext>
            </a:extLst>
          </p:cNvPr>
          <p:cNvCxnSpPr>
            <a:cxnSpLocks/>
          </p:cNvCxnSpPr>
          <p:nvPr/>
        </p:nvCxnSpPr>
        <p:spPr>
          <a:xfrm flipH="1" flipV="1">
            <a:off x="6744009" y="525802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701F76-8304-4B91-9B77-9BC5BC021217}"/>
              </a:ext>
            </a:extLst>
          </p:cNvPr>
          <p:cNvCxnSpPr>
            <a:cxnSpLocks/>
          </p:cNvCxnSpPr>
          <p:nvPr/>
        </p:nvCxnSpPr>
        <p:spPr>
          <a:xfrm>
            <a:off x="6904476" y="590904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896EDA85-85D3-4A67-B635-C9F68797A6B0}"/>
              </a:ext>
            </a:extLst>
          </p:cNvPr>
          <p:cNvSpPr/>
          <p:nvPr/>
        </p:nvSpPr>
        <p:spPr>
          <a:xfrm rot="16200000">
            <a:off x="6211097" y="1731766"/>
            <a:ext cx="271001" cy="958193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8B9E91-94A1-4260-B0B0-F357C97C06BD}"/>
                  </a:ext>
                </a:extLst>
              </p:cNvPr>
              <p:cNvSpPr txBox="1"/>
              <p:nvPr/>
            </p:nvSpPr>
            <p:spPr>
              <a:xfrm>
                <a:off x="4954065" y="5173400"/>
                <a:ext cx="904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8B9E91-94A1-4260-B0B0-F357C97C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65" y="5173400"/>
                <a:ext cx="9048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4373F9CA-994E-4A60-8F21-339672B838C5}"/>
              </a:ext>
            </a:extLst>
          </p:cNvPr>
          <p:cNvSpPr txBox="1"/>
          <p:nvPr/>
        </p:nvSpPr>
        <p:spPr>
          <a:xfrm>
            <a:off x="3527673" y="480126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FAC646-1121-40BE-A690-991B86FE89B3}"/>
              </a:ext>
            </a:extLst>
          </p:cNvPr>
          <p:cNvSpPr txBox="1"/>
          <p:nvPr/>
        </p:nvSpPr>
        <p:spPr>
          <a:xfrm>
            <a:off x="6234168" y="4843488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7BF7411-6425-40FB-B97F-7BFCE1C1145C}"/>
              </a:ext>
            </a:extLst>
          </p:cNvPr>
          <p:cNvSpPr txBox="1"/>
          <p:nvPr/>
        </p:nvSpPr>
        <p:spPr>
          <a:xfrm>
            <a:off x="5858885" y="6462536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1570E78F-D48E-48BB-98AE-6ED8FADDA100}"/>
              </a:ext>
            </a:extLst>
          </p:cNvPr>
          <p:cNvSpPr/>
          <p:nvPr/>
        </p:nvSpPr>
        <p:spPr>
          <a:xfrm rot="16200000">
            <a:off x="4433114" y="3066537"/>
            <a:ext cx="271001" cy="6024075"/>
          </a:xfrm>
          <a:prstGeom prst="lef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EC211D-4B2E-4BD8-A8F7-7ABA8F987F8A}"/>
                  </a:ext>
                </a:extLst>
              </p:cNvPr>
              <p:cNvSpPr txBox="1"/>
              <p:nvPr/>
            </p:nvSpPr>
            <p:spPr>
              <a:xfrm>
                <a:off x="4215043" y="5991729"/>
                <a:ext cx="1153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EC211D-4B2E-4BD8-A8F7-7ABA8F987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043" y="5991729"/>
                <a:ext cx="11532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3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9" grpId="0"/>
      <p:bldP spid="19" grpId="0"/>
      <p:bldP spid="26" grpId="0" animBg="1"/>
      <p:bldP spid="27" grpId="0"/>
      <p:bldP spid="28" grpId="0"/>
      <p:bldP spid="29" grpId="0"/>
      <p:bldP spid="30" grpId="0"/>
      <p:bldP spid="31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使用</a:t>
            </a:r>
            <a:r>
              <a:rPr lang="en-US" altLang="zh-CN" dirty="0"/>
              <a:t>2D-FFT</a:t>
            </a:r>
            <a:r>
              <a:rPr lang="zh-CN" altLang="en-US" dirty="0"/>
              <a:t>法测速</a:t>
            </a:r>
            <a:r>
              <a:rPr lang="en-US" altLang="zh-CN" dirty="0"/>
              <a:t>——</a:t>
            </a:r>
            <a:r>
              <a:rPr lang="zh-CN" altLang="en-US" dirty="0"/>
              <a:t>一些说明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5ECAC4-8907-4F6E-AF52-98FAA3A9C2E1}"/>
                  </a:ext>
                </a:extLst>
              </p:cNvPr>
              <p:cNvSpPr txBox="1"/>
              <p:nvPr/>
            </p:nvSpPr>
            <p:spPr>
              <a:xfrm>
                <a:off x="407505" y="1828799"/>
                <a:ext cx="11032434" cy="12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一些说明：</a:t>
                </a:r>
                <a:endParaRPr lang="en-US" altLang="zh-CN" b="1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dirty="0"/>
                  <a:t>该测速方法包含的前提假设：认为物体在一个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zh-CN" altLang="en-US" dirty="0"/>
                  <a:t>的时间内不会超过距离域；且速度保持不变（当</a:t>
                </a:r>
                <a:r>
                  <a:rPr lang="en-US" altLang="zh-CN" dirty="0"/>
                  <a:t>fps = 20</a:t>
                </a:r>
                <a:r>
                  <a:rPr lang="zh-CN" altLang="en-US" dirty="0"/>
                  <a:t>时，一个</a:t>
                </a:r>
                <a:r>
                  <a:rPr lang="en-US" altLang="zh-CN" dirty="0"/>
                  <a:t>frame</a:t>
                </a:r>
                <a:r>
                  <a:rPr lang="zh-CN" altLang="en-US" dirty="0"/>
                  <a:t>时间为</a:t>
                </a:r>
                <a:r>
                  <a:rPr lang="en-US" altLang="zh-CN" dirty="0"/>
                  <a:t>0.05s</a:t>
                </a:r>
                <a:r>
                  <a:rPr lang="zh-CN" altLang="en-US" dirty="0"/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要</m:t>
                    </m:r>
                  </m:oMath>
                </a14:m>
                <a:r>
                  <a:rPr lang="zh-CN" altLang="en-US" dirty="0"/>
                  <a:t>小于一个</a:t>
                </a:r>
                <a:r>
                  <a:rPr lang="en-US" altLang="zh-CN" dirty="0"/>
                  <a:t>frame</a:t>
                </a:r>
                <a:r>
                  <a:rPr lang="zh-CN" altLang="en-US" dirty="0"/>
                  <a:t>时间）。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5ECAC4-8907-4F6E-AF52-98FAA3A9C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828799"/>
                <a:ext cx="11032434" cy="1296958"/>
              </a:xfrm>
              <a:prstGeom prst="rect">
                <a:avLst/>
              </a:prstGeom>
              <a:blipFill>
                <a:blip r:embed="rId2"/>
                <a:stretch>
                  <a:fillRect l="-497"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8561A78-1F87-4464-BC31-CE52FBF58CD2}"/>
              </a:ext>
            </a:extLst>
          </p:cNvPr>
          <p:cNvSpPr txBox="1"/>
          <p:nvPr/>
        </p:nvSpPr>
        <p:spPr>
          <a:xfrm>
            <a:off x="407505" y="3145635"/>
            <a:ext cx="1088334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zh-CN" dirty="0"/>
              <a:t>FMCW</a:t>
            </a:r>
            <a:r>
              <a:rPr lang="zh-CN" altLang="en-US" dirty="0"/>
              <a:t>雷达基于相位差测速，而相位差是由物体距雷达距离不同所导致的。因此，雷达测得的速度时物体的径向速度，且有正负之分。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2DB733-1E26-440A-9153-E21E624FFFBC}"/>
              </a:ext>
            </a:extLst>
          </p:cNvPr>
          <p:cNvSpPr txBox="1"/>
          <p:nvPr/>
        </p:nvSpPr>
        <p:spPr>
          <a:xfrm>
            <a:off x="407505" y="4046973"/>
            <a:ext cx="1103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 dirty="0"/>
              <a:t>正如我们看到的，</a:t>
            </a:r>
            <a:r>
              <a:rPr lang="en-US" altLang="zh-CN" dirty="0"/>
              <a:t>2D-FFT</a:t>
            </a:r>
            <a:r>
              <a:rPr lang="zh-CN" altLang="en-US" dirty="0"/>
              <a:t>测速方法可以分辨位于同一距离，速度不同的多个物体（对于速度大小相同的但方向不同的物体同样可以区分）。但是无法区分距离相同，速度也相同的物体。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6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7A20156B-9780-4A03-A101-4B7819BDA145}"/>
              </a:ext>
            </a:extLst>
          </p:cNvPr>
          <p:cNvSpPr/>
          <p:nvPr/>
        </p:nvSpPr>
        <p:spPr>
          <a:xfrm>
            <a:off x="686778" y="935538"/>
            <a:ext cx="6234000" cy="24266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5E4CB-0A76-4F9E-97BB-A3D2EE75E1E4}"/>
              </a:ext>
            </a:extLst>
          </p:cNvPr>
          <p:cNvSpPr/>
          <p:nvPr/>
        </p:nvSpPr>
        <p:spPr>
          <a:xfrm>
            <a:off x="671135" y="944356"/>
            <a:ext cx="988629" cy="158016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 距离与速度测量极限小结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836A3F9-6184-4C1F-A087-E5923EA943E1}"/>
                  </a:ext>
                </a:extLst>
              </p:cNvPr>
              <p:cNvSpPr/>
              <p:nvPr/>
            </p:nvSpPr>
            <p:spPr>
              <a:xfrm>
                <a:off x="7093440" y="5718750"/>
                <a:ext cx="3430234" cy="778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最大可测速度：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836A3F9-6184-4C1F-A087-E5923EA9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40" y="5718750"/>
                <a:ext cx="3430234" cy="778675"/>
              </a:xfrm>
              <a:prstGeom prst="rect">
                <a:avLst/>
              </a:prstGeom>
              <a:blipFill>
                <a:blip r:embed="rId3"/>
                <a:stretch>
                  <a:fillRect l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8082D5-A0B3-4164-AAD6-27F7273DFAFE}"/>
                  </a:ext>
                </a:extLst>
              </p:cNvPr>
              <p:cNvSpPr/>
              <p:nvPr/>
            </p:nvSpPr>
            <p:spPr>
              <a:xfrm>
                <a:off x="7139246" y="3769757"/>
                <a:ext cx="2936884" cy="778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速度计算：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𝜔𝜆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8082D5-A0B3-4164-AAD6-27F7273DF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246" y="3769757"/>
                <a:ext cx="2936884" cy="778675"/>
              </a:xfrm>
              <a:prstGeom prst="rect">
                <a:avLst/>
              </a:prstGeom>
              <a:blipFill>
                <a:blip r:embed="rId4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DBB4EEC-8405-49E1-B785-693B57E881CF}"/>
              </a:ext>
            </a:extLst>
          </p:cNvPr>
          <p:cNvSpPr txBox="1"/>
          <p:nvPr/>
        </p:nvSpPr>
        <p:spPr>
          <a:xfrm>
            <a:off x="7139246" y="4948925"/>
            <a:ext cx="140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速度分辨率：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9610AF-52A7-467B-90E6-AEFDBA7A6B33}"/>
                  </a:ext>
                </a:extLst>
              </p:cNvPr>
              <p:cNvSpPr txBox="1"/>
              <p:nvPr/>
            </p:nvSpPr>
            <p:spPr>
              <a:xfrm>
                <a:off x="8291869" y="4614171"/>
                <a:ext cx="3643100" cy="98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9610AF-52A7-467B-90E6-AEFDBA7A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869" y="4614171"/>
                <a:ext cx="3643100" cy="9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3270691-92CE-4DB6-BC8D-F875085DB840}"/>
              </a:ext>
            </a:extLst>
          </p:cNvPr>
          <p:cNvCxnSpPr>
            <a:cxnSpLocks/>
          </p:cNvCxnSpPr>
          <p:nvPr/>
        </p:nvCxnSpPr>
        <p:spPr>
          <a:xfrm flipV="1">
            <a:off x="856164" y="1093031"/>
            <a:ext cx="9784" cy="14443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4D8C49-9F13-4C75-855D-438C4A05A0CE}"/>
              </a:ext>
            </a:extLst>
          </p:cNvPr>
          <p:cNvCxnSpPr>
            <a:cxnSpLocks/>
          </p:cNvCxnSpPr>
          <p:nvPr/>
        </p:nvCxnSpPr>
        <p:spPr>
          <a:xfrm flipV="1">
            <a:off x="671135" y="2050320"/>
            <a:ext cx="10183793" cy="33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1B72BB9-41F8-4264-9117-0B4C7883F2DE}"/>
              </a:ext>
            </a:extLst>
          </p:cNvPr>
          <p:cNvCxnSpPr>
            <a:cxnSpLocks/>
          </p:cNvCxnSpPr>
          <p:nvPr/>
        </p:nvCxnSpPr>
        <p:spPr>
          <a:xfrm flipV="1">
            <a:off x="856164" y="139930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613C6E0-A755-47D2-A05F-ED2EDB3FF662}"/>
              </a:ext>
            </a:extLst>
          </p:cNvPr>
          <p:cNvCxnSpPr>
            <a:cxnSpLocks/>
          </p:cNvCxnSpPr>
          <p:nvPr/>
        </p:nvCxnSpPr>
        <p:spPr>
          <a:xfrm flipH="1" flipV="1">
            <a:off x="1691051" y="139930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39542EB-B758-444A-9CC4-F508E3AA4C99}"/>
              </a:ext>
            </a:extLst>
          </p:cNvPr>
          <p:cNvCxnSpPr>
            <a:cxnSpLocks/>
          </p:cNvCxnSpPr>
          <p:nvPr/>
        </p:nvCxnSpPr>
        <p:spPr>
          <a:xfrm>
            <a:off x="1851518" y="205032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028A14C-9A02-4136-839E-0F5AEB03BEB4}"/>
              </a:ext>
            </a:extLst>
          </p:cNvPr>
          <p:cNvSpPr txBox="1"/>
          <p:nvPr/>
        </p:nvSpPr>
        <p:spPr>
          <a:xfrm>
            <a:off x="1136535" y="95676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315E71D-DBFB-496C-B1D1-955000BA4EBD}"/>
              </a:ext>
            </a:extLst>
          </p:cNvPr>
          <p:cNvCxnSpPr>
            <a:cxnSpLocks/>
          </p:cNvCxnSpPr>
          <p:nvPr/>
        </p:nvCxnSpPr>
        <p:spPr>
          <a:xfrm flipV="1">
            <a:off x="2547256" y="139930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23DF01A-034D-4065-8944-5112B297CA9E}"/>
              </a:ext>
            </a:extLst>
          </p:cNvPr>
          <p:cNvCxnSpPr>
            <a:cxnSpLocks/>
          </p:cNvCxnSpPr>
          <p:nvPr/>
        </p:nvCxnSpPr>
        <p:spPr>
          <a:xfrm flipH="1" flipV="1">
            <a:off x="3382143" y="139930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7344DE-5878-4879-9DEC-634E179D01B8}"/>
              </a:ext>
            </a:extLst>
          </p:cNvPr>
          <p:cNvCxnSpPr>
            <a:cxnSpLocks/>
          </p:cNvCxnSpPr>
          <p:nvPr/>
        </p:nvCxnSpPr>
        <p:spPr>
          <a:xfrm>
            <a:off x="3542610" y="205032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63817BF-D2EE-4690-8A2B-736F1758961D}"/>
              </a:ext>
            </a:extLst>
          </p:cNvPr>
          <p:cNvCxnSpPr>
            <a:cxnSpLocks/>
          </p:cNvCxnSpPr>
          <p:nvPr/>
        </p:nvCxnSpPr>
        <p:spPr>
          <a:xfrm flipV="1">
            <a:off x="5229686" y="1402614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92B85B7-0712-4F56-881E-56772A9395CE}"/>
              </a:ext>
            </a:extLst>
          </p:cNvPr>
          <p:cNvCxnSpPr>
            <a:cxnSpLocks/>
          </p:cNvCxnSpPr>
          <p:nvPr/>
        </p:nvCxnSpPr>
        <p:spPr>
          <a:xfrm flipH="1" flipV="1">
            <a:off x="6064573" y="1402614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701F76-8304-4B91-9B77-9BC5BC021217}"/>
              </a:ext>
            </a:extLst>
          </p:cNvPr>
          <p:cNvCxnSpPr>
            <a:cxnSpLocks/>
          </p:cNvCxnSpPr>
          <p:nvPr/>
        </p:nvCxnSpPr>
        <p:spPr>
          <a:xfrm>
            <a:off x="6225040" y="205363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896EDA85-85D3-4A67-B635-C9F68797A6B0}"/>
              </a:ext>
            </a:extLst>
          </p:cNvPr>
          <p:cNvSpPr/>
          <p:nvPr/>
        </p:nvSpPr>
        <p:spPr>
          <a:xfrm rot="16200000">
            <a:off x="5521413" y="-1419433"/>
            <a:ext cx="271001" cy="958193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8B9E91-94A1-4260-B0B0-F357C97C06BD}"/>
                  </a:ext>
                </a:extLst>
              </p:cNvPr>
              <p:cNvSpPr txBox="1"/>
              <p:nvPr/>
            </p:nvSpPr>
            <p:spPr>
              <a:xfrm>
                <a:off x="4274629" y="1317990"/>
                <a:ext cx="904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8B9E91-94A1-4260-B0B0-F357C97C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29" y="1317990"/>
                <a:ext cx="904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4373F9CA-994E-4A60-8F21-339672B838C5}"/>
              </a:ext>
            </a:extLst>
          </p:cNvPr>
          <p:cNvSpPr txBox="1"/>
          <p:nvPr/>
        </p:nvSpPr>
        <p:spPr>
          <a:xfrm>
            <a:off x="2848237" y="945850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FAC646-1121-40BE-A690-991B86FE89B3}"/>
              </a:ext>
            </a:extLst>
          </p:cNvPr>
          <p:cNvSpPr txBox="1"/>
          <p:nvPr/>
        </p:nvSpPr>
        <p:spPr>
          <a:xfrm>
            <a:off x="5554732" y="988078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7BF7411-6425-40FB-B97F-7BFCE1C1145C}"/>
              </a:ext>
            </a:extLst>
          </p:cNvPr>
          <p:cNvSpPr txBox="1"/>
          <p:nvPr/>
        </p:nvSpPr>
        <p:spPr>
          <a:xfrm>
            <a:off x="5168257" y="3375580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1570E78F-D48E-48BB-98AE-6ED8FADDA100}"/>
              </a:ext>
            </a:extLst>
          </p:cNvPr>
          <p:cNvSpPr/>
          <p:nvPr/>
        </p:nvSpPr>
        <p:spPr>
          <a:xfrm rot="16200000">
            <a:off x="3742485" y="-15152"/>
            <a:ext cx="271001" cy="602407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EC211D-4B2E-4BD8-A8F7-7ABA8F987F8A}"/>
                  </a:ext>
                </a:extLst>
              </p:cNvPr>
              <p:cNvSpPr txBox="1"/>
              <p:nvPr/>
            </p:nvSpPr>
            <p:spPr>
              <a:xfrm>
                <a:off x="3513710" y="2880287"/>
                <a:ext cx="1153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EC211D-4B2E-4BD8-A8F7-7ABA8F987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710" y="2880287"/>
                <a:ext cx="11532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AE835C3-5537-49DE-898F-D30D81E4EE74}"/>
                  </a:ext>
                </a:extLst>
              </p:cNvPr>
              <p:cNvSpPr txBox="1"/>
              <p:nvPr/>
            </p:nvSpPr>
            <p:spPr>
              <a:xfrm>
                <a:off x="1691050" y="3736836"/>
                <a:ext cx="2335694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AE835C3-5537-49DE-898F-D30D81E4E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50" y="3736836"/>
                <a:ext cx="2335694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EEC809DB-C11D-42AB-B498-F1232DD3A632}"/>
              </a:ext>
            </a:extLst>
          </p:cNvPr>
          <p:cNvSpPr/>
          <p:nvPr/>
        </p:nvSpPr>
        <p:spPr>
          <a:xfrm>
            <a:off x="474610" y="4000241"/>
            <a:ext cx="1385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距离计算：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3B55200-AA47-47D0-88D7-B24C5369A161}"/>
                  </a:ext>
                </a:extLst>
              </p:cNvPr>
              <p:cNvSpPr txBox="1"/>
              <p:nvPr/>
            </p:nvSpPr>
            <p:spPr>
              <a:xfrm>
                <a:off x="5035351" y="4711357"/>
                <a:ext cx="1720163" cy="72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3B55200-AA47-47D0-88D7-B24C5369A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51" y="4711357"/>
                <a:ext cx="1720163" cy="7223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EE6525-3CF7-4C93-B7CD-B16DA7D15E88}"/>
                  </a:ext>
                </a:extLst>
              </p:cNvPr>
              <p:cNvSpPr/>
              <p:nvPr/>
            </p:nvSpPr>
            <p:spPr>
              <a:xfrm>
                <a:off x="1973168" y="4658760"/>
                <a:ext cx="3256518" cy="88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EE6525-3CF7-4C93-B7CD-B16DA7D15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168" y="4658760"/>
                <a:ext cx="3256518" cy="889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E7F872C0-19AC-4DCB-855E-075254E671F7}"/>
              </a:ext>
            </a:extLst>
          </p:cNvPr>
          <p:cNvSpPr txBox="1"/>
          <p:nvPr/>
        </p:nvSpPr>
        <p:spPr>
          <a:xfrm>
            <a:off x="431708" y="4882892"/>
            <a:ext cx="140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距离分辨率：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3D45DBE-77CF-4D59-9451-690406211B53}"/>
              </a:ext>
            </a:extLst>
          </p:cNvPr>
          <p:cNvSpPr txBox="1"/>
          <p:nvPr/>
        </p:nvSpPr>
        <p:spPr>
          <a:xfrm>
            <a:off x="441864" y="5854680"/>
            <a:ext cx="20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最大理论可测距离：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FD986D9-9CC8-444D-904A-C1C2BB00F457}"/>
                  </a:ext>
                </a:extLst>
              </p:cNvPr>
              <p:cNvSpPr txBox="1"/>
              <p:nvPr/>
            </p:nvSpPr>
            <p:spPr>
              <a:xfrm>
                <a:off x="1768271" y="5626870"/>
                <a:ext cx="3747054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FD986D9-9CC8-444D-904A-C1C2BB00F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71" y="5626870"/>
                <a:ext cx="3747054" cy="7813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号 38">
            <a:extLst>
              <a:ext uri="{FF2B5EF4-FFF2-40B4-BE49-F238E27FC236}">
                <a16:creationId xmlns:a16="http://schemas.microsoft.com/office/drawing/2014/main" id="{0A909DAA-35DB-49C8-825B-2DDA71608CCB}"/>
              </a:ext>
            </a:extLst>
          </p:cNvPr>
          <p:cNvSpPr/>
          <p:nvPr/>
        </p:nvSpPr>
        <p:spPr>
          <a:xfrm rot="16200000">
            <a:off x="1604547" y="1676410"/>
            <a:ext cx="271001" cy="1748198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AD0EBFE-E8AC-4761-A73B-F4EF43388A49}"/>
                  </a:ext>
                </a:extLst>
              </p:cNvPr>
              <p:cNvSpPr txBox="1"/>
              <p:nvPr/>
            </p:nvSpPr>
            <p:spPr>
              <a:xfrm>
                <a:off x="1065826" y="2524517"/>
                <a:ext cx="11532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AD0EBFE-E8AC-4761-A73B-F4EF4338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26" y="2524517"/>
                <a:ext cx="11532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左大括号 40">
            <a:extLst>
              <a:ext uri="{FF2B5EF4-FFF2-40B4-BE49-F238E27FC236}">
                <a16:creationId xmlns:a16="http://schemas.microsoft.com/office/drawing/2014/main" id="{73D2C308-4B88-4469-8FE2-911AC6272CA4}"/>
              </a:ext>
            </a:extLst>
          </p:cNvPr>
          <p:cNvSpPr/>
          <p:nvPr/>
        </p:nvSpPr>
        <p:spPr>
          <a:xfrm rot="16200000">
            <a:off x="1204616" y="1762052"/>
            <a:ext cx="157127" cy="794114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4793F76-B3A8-4A13-9761-9A553B09847D}"/>
                  </a:ext>
                </a:extLst>
              </p:cNvPr>
              <p:cNvSpPr txBox="1"/>
              <p:nvPr/>
            </p:nvSpPr>
            <p:spPr>
              <a:xfrm>
                <a:off x="936646" y="2081912"/>
                <a:ext cx="6741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4793F76-B3A8-4A13-9761-9A553B098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46" y="2081912"/>
                <a:ext cx="6741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A6A71A7-DB8E-4A6B-A813-4CDEF680CBB3}"/>
              </a:ext>
            </a:extLst>
          </p:cNvPr>
          <p:cNvCxnSpPr>
            <a:cxnSpLocks/>
          </p:cNvCxnSpPr>
          <p:nvPr/>
        </p:nvCxnSpPr>
        <p:spPr>
          <a:xfrm flipV="1">
            <a:off x="1669548" y="1420147"/>
            <a:ext cx="1" cy="63679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E2C6A00-074C-4895-841C-D15ED68A793B}"/>
              </a:ext>
            </a:extLst>
          </p:cNvPr>
          <p:cNvSpPr txBox="1"/>
          <p:nvPr/>
        </p:nvSpPr>
        <p:spPr>
          <a:xfrm>
            <a:off x="1378835" y="1605776"/>
            <a:ext cx="2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00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57EA2AE-84AB-4240-B24C-A2E246E3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6" y="1645826"/>
            <a:ext cx="5989982" cy="449248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ABC51E06-D05E-436F-BFF9-A139B614348B}"/>
              </a:ext>
            </a:extLst>
          </p:cNvPr>
          <p:cNvSpPr/>
          <p:nvPr/>
        </p:nvSpPr>
        <p:spPr>
          <a:xfrm>
            <a:off x="6331226" y="3740425"/>
            <a:ext cx="646044" cy="6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A9A6315-725D-4CC0-9A62-E2D656511B0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654248" y="3210339"/>
            <a:ext cx="323022" cy="5300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A5CFEB5-3CD0-40CF-B3E1-00C0D4E2A469}"/>
              </a:ext>
            </a:extLst>
          </p:cNvPr>
          <p:cNvSpPr txBox="1"/>
          <p:nvPr/>
        </p:nvSpPr>
        <p:spPr>
          <a:xfrm>
            <a:off x="6654248" y="2863332"/>
            <a:ext cx="64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雷达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EBF2C0D-352F-441E-8775-27FC580E104D}"/>
              </a:ext>
            </a:extLst>
          </p:cNvPr>
          <p:cNvSpPr txBox="1"/>
          <p:nvPr/>
        </p:nvSpPr>
        <p:spPr>
          <a:xfrm>
            <a:off x="7972838" y="2601425"/>
            <a:ext cx="4075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场景：铁板以</a:t>
            </a:r>
            <a:r>
              <a:rPr lang="en-US" altLang="zh-CN" dirty="0"/>
              <a:t>0.35m/s</a:t>
            </a:r>
            <a:r>
              <a:rPr lang="zh-CN" altLang="en-US" dirty="0"/>
              <a:t>的速度，移动一个</a:t>
            </a:r>
            <a:r>
              <a:rPr lang="en-US" altLang="zh-CN" dirty="0"/>
              <a:t>1.3m</a:t>
            </a:r>
            <a:r>
              <a:rPr lang="zh-CN" altLang="en-US" dirty="0"/>
              <a:t>长的来回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带宽：</a:t>
            </a:r>
            <a:r>
              <a:rPr lang="en-US" altLang="zh-CN" dirty="0"/>
              <a:t>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FFTV_SIZE: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重复实验次数：</a:t>
            </a:r>
            <a:r>
              <a:rPr lang="en-US" altLang="zh-CN" dirty="0"/>
              <a:t>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DF1553-E22C-46EC-B698-7B1E16F3A9C3}"/>
              </a:ext>
            </a:extLst>
          </p:cNvPr>
          <p:cNvSpPr txBox="1"/>
          <p:nvPr/>
        </p:nvSpPr>
        <p:spPr>
          <a:xfrm>
            <a:off x="409903" y="1051034"/>
            <a:ext cx="275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实验一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7BF68E6-20B9-474F-BBF2-C27B6236F757}"/>
              </a:ext>
            </a:extLst>
          </p:cNvPr>
          <p:cNvCxnSpPr>
            <a:cxnSpLocks/>
          </p:cNvCxnSpPr>
          <p:nvPr/>
        </p:nvCxnSpPr>
        <p:spPr>
          <a:xfrm flipH="1">
            <a:off x="396140" y="3740425"/>
            <a:ext cx="1376855" cy="435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7F76179-5304-4831-9A68-3E6FD3D1FD80}"/>
              </a:ext>
            </a:extLst>
          </p:cNvPr>
          <p:cNvCxnSpPr>
            <a:cxnSpLocks/>
          </p:cNvCxnSpPr>
          <p:nvPr/>
        </p:nvCxnSpPr>
        <p:spPr>
          <a:xfrm>
            <a:off x="443436" y="4239309"/>
            <a:ext cx="1329559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59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85DFF3-82EB-4D99-914E-E32B7ACE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58B47A-72E4-4055-A158-1D72B7374DE0}"/>
              </a:ext>
            </a:extLst>
          </p:cNvPr>
          <p:cNvSpPr/>
          <p:nvPr/>
        </p:nvSpPr>
        <p:spPr>
          <a:xfrm>
            <a:off x="6096000" y="3429000"/>
            <a:ext cx="4750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===== Distance =====</a:t>
            </a:r>
          </a:p>
          <a:p>
            <a:r>
              <a:rPr lang="zh-CN" altLang="en-US" dirty="0"/>
              <a:t>Resolution: 0.585938,	Max: 36.914062</a:t>
            </a:r>
          </a:p>
          <a:p>
            <a:r>
              <a:rPr lang="zh-CN" altLang="en-US" dirty="0"/>
              <a:t>===== Velocity =====</a:t>
            </a:r>
          </a:p>
          <a:p>
            <a:r>
              <a:rPr lang="zh-CN" altLang="en-US" dirty="0"/>
              <a:t>Resolution: 0.300481,	Max: 18.930288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72F8E-C95F-4565-9317-77E1E1044C08}"/>
              </a:ext>
            </a:extLst>
          </p:cNvPr>
          <p:cNvSpPr/>
          <p:nvPr/>
        </p:nvSpPr>
        <p:spPr>
          <a:xfrm>
            <a:off x="782985" y="1789845"/>
            <a:ext cx="44301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RX_NUM = 4;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TX_NUM = 1;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FFTR_SIZE = 128;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DECIMATION_FACTOR = 8;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ADC_SAMPLE_RATE = 2.5e6;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T_UP = 50e-6;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T_CHIRP = 65e-6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N_CHIRP = 128;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FFTV_SIZE = N_CHIRP / TX_NUM;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FPS = 20;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F_START = 60e9;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886382-0C3C-43CF-B349-FB3ED9DD6FC6}"/>
              </a:ext>
            </a:extLst>
          </p:cNvPr>
          <p:cNvSpPr/>
          <p:nvPr/>
        </p:nvSpPr>
        <p:spPr>
          <a:xfrm>
            <a:off x="782985" y="3936902"/>
            <a:ext cx="4084526" cy="6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344B0-9E48-4550-9D36-BCA867804B74}"/>
              </a:ext>
            </a:extLst>
          </p:cNvPr>
          <p:cNvSpPr txBox="1"/>
          <p:nvPr/>
        </p:nvSpPr>
        <p:spPr>
          <a:xfrm>
            <a:off x="6096000" y="2585545"/>
            <a:ext cx="42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真实速度：</a:t>
            </a:r>
            <a:r>
              <a:rPr lang="en-US" altLang="zh-CN" dirty="0"/>
              <a:t>0.35m/s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4EB896-5310-45D9-8596-2C7160E083CB}"/>
              </a:ext>
            </a:extLst>
          </p:cNvPr>
          <p:cNvSpPr txBox="1"/>
          <p:nvPr/>
        </p:nvSpPr>
        <p:spPr>
          <a:xfrm>
            <a:off x="893379" y="1114097"/>
            <a:ext cx="387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实验一 </a:t>
            </a:r>
            <a:r>
              <a:rPr lang="en-US" altLang="zh-CN" dirty="0"/>
              <a:t>FFTV_SIZE = 128 </a:t>
            </a:r>
            <a:r>
              <a:rPr lang="zh-CN" altLang="en-US" dirty="0"/>
              <a:t>参数设置</a:t>
            </a:r>
          </a:p>
        </p:txBody>
      </p:sp>
    </p:spTree>
    <p:extLst>
      <p:ext uri="{BB962C8B-B14F-4D97-AF65-F5344CB8AC3E}">
        <p14:creationId xmlns:p14="http://schemas.microsoft.com/office/powerpoint/2010/main" val="4107676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1553E9-4557-45B7-A413-E9A0D0AE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921542"/>
            <a:ext cx="10258096" cy="56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5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3" name="2021-08-07 19-56-56">
            <a:hlinkClick r:id="" action="ppaction://media"/>
            <a:extLst>
              <a:ext uri="{FF2B5EF4-FFF2-40B4-BE49-F238E27FC236}">
                <a16:creationId xmlns:a16="http://schemas.microsoft.com/office/drawing/2014/main" id="{D783A93A-DDE6-463E-9516-3EFB2C11B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C0F80B-418F-4C26-98CA-051C8DAE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55" y="855545"/>
            <a:ext cx="10825655" cy="58194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3853A7-16C7-43C5-A6BA-7F10BA184FF4}"/>
              </a:ext>
            </a:extLst>
          </p:cNvPr>
          <p:cNvSpPr/>
          <p:nvPr/>
        </p:nvSpPr>
        <p:spPr>
          <a:xfrm>
            <a:off x="1629103" y="1558663"/>
            <a:ext cx="4750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===== Distance =====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Resolution: 0.585938,	Max: 36.914062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===== Velocity =====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Resolution: 0.300481,	Max: 18.930288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252E8-9371-471F-92AA-C6885F5518E1}"/>
              </a:ext>
            </a:extLst>
          </p:cNvPr>
          <p:cNvSpPr txBox="1"/>
          <p:nvPr/>
        </p:nvSpPr>
        <p:spPr>
          <a:xfrm>
            <a:off x="7041931" y="2158827"/>
            <a:ext cx="429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真实速度：</a:t>
            </a:r>
            <a:r>
              <a:rPr lang="en-US" altLang="zh-CN" sz="2000" b="1" dirty="0">
                <a:solidFill>
                  <a:srgbClr val="FFFF00"/>
                </a:solidFill>
              </a:rPr>
              <a:t>0.35m/s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6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470955" y="2845905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777878" y="290309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655984" y="1620078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216427" y="1620078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703445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23BB6A1-36D1-49B7-8CD5-1EC8ADC36BCD}"/>
              </a:ext>
            </a:extLst>
          </p:cNvPr>
          <p:cNvCxnSpPr>
            <a:cxnSpLocks/>
          </p:cNvCxnSpPr>
          <p:nvPr/>
        </p:nvCxnSpPr>
        <p:spPr>
          <a:xfrm flipV="1">
            <a:off x="1019175" y="1620077"/>
            <a:ext cx="1560443" cy="1225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2E6B42-EFD7-4424-8EB0-4B86027D773F}"/>
              </a:ext>
            </a:extLst>
          </p:cNvPr>
          <p:cNvCxnSpPr>
            <a:cxnSpLocks/>
          </p:cNvCxnSpPr>
          <p:nvPr/>
        </p:nvCxnSpPr>
        <p:spPr>
          <a:xfrm flipH="1" flipV="1">
            <a:off x="2579618" y="1620077"/>
            <a:ext cx="487018" cy="12258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A1A3DD6-9E3E-4D76-96E0-519AA04E47F7}"/>
              </a:ext>
            </a:extLst>
          </p:cNvPr>
          <p:cNvCxnSpPr>
            <a:cxnSpLocks/>
          </p:cNvCxnSpPr>
          <p:nvPr/>
        </p:nvCxnSpPr>
        <p:spPr>
          <a:xfrm>
            <a:off x="3051314" y="2845910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0B60D8-F9EC-40E3-B2F4-26E92B812016}"/>
              </a:ext>
            </a:extLst>
          </p:cNvPr>
          <p:cNvCxnSpPr>
            <a:cxnSpLocks/>
          </p:cNvCxnSpPr>
          <p:nvPr/>
        </p:nvCxnSpPr>
        <p:spPr>
          <a:xfrm>
            <a:off x="4754218" y="1620077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2E6868A-BBF6-4B33-A23D-1B70755AED38}"/>
              </a:ext>
            </a:extLst>
          </p:cNvPr>
          <p:cNvCxnSpPr>
            <a:cxnSpLocks/>
          </p:cNvCxnSpPr>
          <p:nvPr/>
        </p:nvCxnSpPr>
        <p:spPr>
          <a:xfrm>
            <a:off x="4754218" y="1205950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D28818A-0D61-494D-AE9B-7CD920E941DF}"/>
              </a:ext>
            </a:extLst>
          </p:cNvPr>
          <p:cNvSpPr txBox="1"/>
          <p:nvPr/>
        </p:nvSpPr>
        <p:spPr>
          <a:xfrm>
            <a:off x="5555974" y="993006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 signal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FFA4F3-5DB9-48D1-A769-CE11B1BD49F2}"/>
              </a:ext>
            </a:extLst>
          </p:cNvPr>
          <p:cNvSpPr txBox="1"/>
          <p:nvPr/>
        </p:nvSpPr>
        <p:spPr>
          <a:xfrm>
            <a:off x="5572142" y="1419523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 signal</a:t>
            </a:r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F852B724-40DE-474A-987A-6818D8F96B24}"/>
              </a:ext>
            </a:extLst>
          </p:cNvPr>
          <p:cNvSpPr/>
          <p:nvPr/>
        </p:nvSpPr>
        <p:spPr>
          <a:xfrm rot="16200000">
            <a:off x="768814" y="2749466"/>
            <a:ext cx="152856" cy="37851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/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BE1C8C-3D9F-4B9C-B46E-FB7DE68AACD3}"/>
                  </a:ext>
                </a:extLst>
              </p:cNvPr>
              <p:cNvSpPr txBox="1"/>
              <p:nvPr/>
            </p:nvSpPr>
            <p:spPr>
              <a:xfrm>
                <a:off x="4197391" y="3503237"/>
                <a:ext cx="2505130" cy="1017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BE1C8C-3D9F-4B9C-B46E-FB7DE68A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91" y="3503237"/>
                <a:ext cx="2505130" cy="1017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5B20B0A-058D-4886-B054-DC8483C93FAF}"/>
              </a:ext>
            </a:extLst>
          </p:cNvPr>
          <p:cNvCxnSpPr>
            <a:cxnSpLocks/>
          </p:cNvCxnSpPr>
          <p:nvPr/>
        </p:nvCxnSpPr>
        <p:spPr>
          <a:xfrm flipV="1">
            <a:off x="1528761" y="2112862"/>
            <a:ext cx="0" cy="3035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/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5DBE2A7-7371-4FD3-B509-128A20241FFB}"/>
                  </a:ext>
                </a:extLst>
              </p:cNvPr>
              <p:cNvSpPr/>
              <p:nvPr/>
            </p:nvSpPr>
            <p:spPr>
              <a:xfrm>
                <a:off x="3895024" y="5049585"/>
                <a:ext cx="346987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5DBE2A7-7371-4FD3-B509-128A20241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024" y="5049585"/>
                <a:ext cx="346987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标题 1">
            <a:extLst>
              <a:ext uri="{FF2B5EF4-FFF2-40B4-BE49-F238E27FC236}">
                <a16:creationId xmlns:a16="http://schemas.microsoft.com/office/drawing/2014/main" id="{7CA72F7A-3C14-476A-B067-450603C9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221933" cy="459227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FMCW</a:t>
            </a:r>
            <a:r>
              <a:rPr lang="zh-CN" altLang="en-US" dirty="0"/>
              <a:t>雷达基础</a:t>
            </a:r>
          </a:p>
        </p:txBody>
      </p:sp>
    </p:spTree>
    <p:extLst>
      <p:ext uri="{BB962C8B-B14F-4D97-AF65-F5344CB8AC3E}">
        <p14:creationId xmlns:p14="http://schemas.microsoft.com/office/powerpoint/2010/main" val="4182340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2DF6BD-5C3E-4E33-8B15-F1367DB32567}"/>
              </a:ext>
            </a:extLst>
          </p:cNvPr>
          <p:cNvSpPr/>
          <p:nvPr/>
        </p:nvSpPr>
        <p:spPr>
          <a:xfrm>
            <a:off x="782985" y="1789845"/>
            <a:ext cx="44301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RX_NUM = 4;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TX_NUM = 1;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FFTR_SIZE = 128;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DECIMATION_FACTOR = 8;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ADC_SAMPLE_RATE = 2.5e6;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T_UP = 50e-6;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T_CHIRP = 65e-6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N_CHIRP = 512;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FFTV_SIZE = N_CHIRP / TX_NUM;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FPS = 20;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F_START = 60e9;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517424-AE8F-4325-9D1A-9C3FA04DCE01}"/>
              </a:ext>
            </a:extLst>
          </p:cNvPr>
          <p:cNvSpPr/>
          <p:nvPr/>
        </p:nvSpPr>
        <p:spPr>
          <a:xfrm>
            <a:off x="782985" y="3936902"/>
            <a:ext cx="4084526" cy="6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C90369-A68A-4755-BDD1-10F57DAFBD63}"/>
              </a:ext>
            </a:extLst>
          </p:cNvPr>
          <p:cNvSpPr txBox="1"/>
          <p:nvPr/>
        </p:nvSpPr>
        <p:spPr>
          <a:xfrm>
            <a:off x="6096000" y="2585545"/>
            <a:ext cx="42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真实速度：</a:t>
            </a:r>
            <a:r>
              <a:rPr lang="en-US" altLang="zh-CN" dirty="0"/>
              <a:t>0.35m/s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893379" y="1114097"/>
            <a:ext cx="387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实验一 </a:t>
            </a:r>
            <a:r>
              <a:rPr lang="en-US" altLang="zh-CN" dirty="0"/>
              <a:t>FFTV_SIZE = 512 </a:t>
            </a:r>
            <a:r>
              <a:rPr lang="zh-CN" altLang="en-US" dirty="0"/>
              <a:t>参数设置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FE1BA7-E6CB-428D-91E5-DE90FCA45412}"/>
              </a:ext>
            </a:extLst>
          </p:cNvPr>
          <p:cNvSpPr/>
          <p:nvPr/>
        </p:nvSpPr>
        <p:spPr>
          <a:xfrm>
            <a:off x="6096000" y="31997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===== Distance =====</a:t>
            </a:r>
          </a:p>
          <a:p>
            <a:r>
              <a:rPr lang="zh-CN" altLang="en-US" dirty="0"/>
              <a:t>Resolution: 0.146484,	Max: 9.228516</a:t>
            </a:r>
          </a:p>
          <a:p>
            <a:r>
              <a:rPr lang="zh-CN" altLang="en-US" dirty="0"/>
              <a:t>===== Velocity =====</a:t>
            </a:r>
          </a:p>
          <a:p>
            <a:r>
              <a:rPr lang="zh-CN" altLang="en-US" dirty="0"/>
              <a:t>Resolution: 0.075120,	Max: 19.155649</a:t>
            </a:r>
          </a:p>
        </p:txBody>
      </p:sp>
    </p:spTree>
    <p:extLst>
      <p:ext uri="{BB962C8B-B14F-4D97-AF65-F5344CB8AC3E}">
        <p14:creationId xmlns:p14="http://schemas.microsoft.com/office/powerpoint/2010/main" val="2533321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3" name="2021-08-07 19-37-46">
            <a:hlinkClick r:id="" action="ppaction://media"/>
            <a:extLst>
              <a:ext uri="{FF2B5EF4-FFF2-40B4-BE49-F238E27FC236}">
                <a16:creationId xmlns:a16="http://schemas.microsoft.com/office/drawing/2014/main" id="{A2DED746-8B23-470E-AA27-186635F17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AD6826-858F-4CA4-9C42-B7001826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9" y="898434"/>
            <a:ext cx="10678509" cy="56275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ABEF28-36D5-428B-B546-42B4AD1DF9E9}"/>
              </a:ext>
            </a:extLst>
          </p:cNvPr>
          <p:cNvSpPr txBox="1"/>
          <p:nvPr/>
        </p:nvSpPr>
        <p:spPr>
          <a:xfrm>
            <a:off x="6479627" y="1972462"/>
            <a:ext cx="429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真实速度：</a:t>
            </a:r>
            <a:r>
              <a:rPr lang="en-US" altLang="zh-CN" sz="2000" b="1" dirty="0">
                <a:solidFill>
                  <a:srgbClr val="FFFF00"/>
                </a:solidFill>
              </a:rPr>
              <a:t>0.35m/s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D2BDBA-A231-4CC3-9C46-714CB64415C4}"/>
              </a:ext>
            </a:extLst>
          </p:cNvPr>
          <p:cNvSpPr/>
          <p:nvPr/>
        </p:nvSpPr>
        <p:spPr>
          <a:xfrm>
            <a:off x="1681656" y="155696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===== Distance =====</a:t>
            </a:r>
          </a:p>
          <a:p>
            <a:r>
              <a:rPr lang="zh-CN" altLang="en-US" sz="2000" b="1" dirty="0">
                <a:solidFill>
                  <a:srgbClr val="FFFF00"/>
                </a:solidFill>
              </a:rPr>
              <a:t>Resolution: 0.146484,	Max: 9.228516</a:t>
            </a:r>
          </a:p>
          <a:p>
            <a:r>
              <a:rPr lang="zh-CN" altLang="en-US" sz="2000" b="1" dirty="0">
                <a:solidFill>
                  <a:srgbClr val="FFFF00"/>
                </a:solidFill>
              </a:rPr>
              <a:t>===== Velocity =====</a:t>
            </a:r>
          </a:p>
          <a:p>
            <a:r>
              <a:rPr lang="zh-CN" altLang="en-US" sz="2000" b="1" dirty="0">
                <a:solidFill>
                  <a:srgbClr val="FFFF00"/>
                </a:solidFill>
              </a:rPr>
              <a:t>Resolution: 0.075120,	Max: 19.155649</a:t>
            </a:r>
          </a:p>
        </p:txBody>
      </p:sp>
    </p:spTree>
    <p:extLst>
      <p:ext uri="{BB962C8B-B14F-4D97-AF65-F5344CB8AC3E}">
        <p14:creationId xmlns:p14="http://schemas.microsoft.com/office/powerpoint/2010/main" val="3900507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57EA2AE-84AB-4240-B24C-A2E246E3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6" y="1645826"/>
            <a:ext cx="5989982" cy="449248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ABC51E06-D05E-436F-BFF9-A139B614348B}"/>
              </a:ext>
            </a:extLst>
          </p:cNvPr>
          <p:cNvSpPr/>
          <p:nvPr/>
        </p:nvSpPr>
        <p:spPr>
          <a:xfrm>
            <a:off x="6331226" y="3740425"/>
            <a:ext cx="646044" cy="6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A9A6315-725D-4CC0-9A62-E2D656511B0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654248" y="3210339"/>
            <a:ext cx="323022" cy="5300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A5CFEB5-3CD0-40CF-B3E1-00C0D4E2A469}"/>
              </a:ext>
            </a:extLst>
          </p:cNvPr>
          <p:cNvSpPr txBox="1"/>
          <p:nvPr/>
        </p:nvSpPr>
        <p:spPr>
          <a:xfrm>
            <a:off x="6654248" y="2863332"/>
            <a:ext cx="64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雷达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EBF2C0D-352F-441E-8775-27FC580E104D}"/>
              </a:ext>
            </a:extLst>
          </p:cNvPr>
          <p:cNvSpPr txBox="1"/>
          <p:nvPr/>
        </p:nvSpPr>
        <p:spPr>
          <a:xfrm>
            <a:off x="7972838" y="2601425"/>
            <a:ext cx="4075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场景：改变雷达距离铁板的起始距离，铁板以</a:t>
            </a:r>
            <a:r>
              <a:rPr lang="en-US" altLang="zh-CN" dirty="0"/>
              <a:t>0.35m/s</a:t>
            </a:r>
            <a:r>
              <a:rPr lang="zh-CN" altLang="en-US" dirty="0"/>
              <a:t>的速度，移动一个</a:t>
            </a:r>
            <a:r>
              <a:rPr lang="en-US" altLang="zh-CN" dirty="0"/>
              <a:t>1.3m</a:t>
            </a:r>
            <a:r>
              <a:rPr lang="zh-CN" altLang="en-US" dirty="0"/>
              <a:t>长的来回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带宽：</a:t>
            </a:r>
            <a:r>
              <a:rPr lang="en-US" altLang="zh-CN" dirty="0"/>
              <a:t>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FFTV_SIZE: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雷达距离铁板起始距离：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6.15m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重复实验次数：</a:t>
            </a:r>
            <a:r>
              <a:rPr lang="en-US" altLang="zh-CN" dirty="0"/>
              <a:t>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DF1553-E22C-46EC-B698-7B1E16F3A9C3}"/>
              </a:ext>
            </a:extLst>
          </p:cNvPr>
          <p:cNvSpPr txBox="1"/>
          <p:nvPr/>
        </p:nvSpPr>
        <p:spPr>
          <a:xfrm>
            <a:off x="409903" y="1051034"/>
            <a:ext cx="275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实验二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7BF68E6-20B9-474F-BBF2-C27B6236F757}"/>
              </a:ext>
            </a:extLst>
          </p:cNvPr>
          <p:cNvCxnSpPr>
            <a:cxnSpLocks/>
          </p:cNvCxnSpPr>
          <p:nvPr/>
        </p:nvCxnSpPr>
        <p:spPr>
          <a:xfrm flipH="1">
            <a:off x="396140" y="3740425"/>
            <a:ext cx="1376855" cy="435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7F76179-5304-4831-9A68-3E6FD3D1FD80}"/>
              </a:ext>
            </a:extLst>
          </p:cNvPr>
          <p:cNvCxnSpPr>
            <a:cxnSpLocks/>
          </p:cNvCxnSpPr>
          <p:nvPr/>
        </p:nvCxnSpPr>
        <p:spPr>
          <a:xfrm>
            <a:off x="443436" y="4239309"/>
            <a:ext cx="1329559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3089AA1-0E88-4E9B-B89F-E4E28D0CD626}"/>
              </a:ext>
            </a:extLst>
          </p:cNvPr>
          <p:cNvCxnSpPr>
            <a:cxnSpLocks/>
          </p:cNvCxnSpPr>
          <p:nvPr/>
        </p:nvCxnSpPr>
        <p:spPr>
          <a:xfrm flipH="1">
            <a:off x="2264944" y="4086638"/>
            <a:ext cx="4322073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00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2DF6BD-5C3E-4E33-8B15-F1367DB32567}"/>
              </a:ext>
            </a:extLst>
          </p:cNvPr>
          <p:cNvSpPr/>
          <p:nvPr/>
        </p:nvSpPr>
        <p:spPr>
          <a:xfrm>
            <a:off x="812802" y="1955300"/>
            <a:ext cx="44301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RX_NUM = 4;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TX_NUM = 1;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BANDWIDTH = 1e9;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FFTR_SIZE = 256;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ADC_SAMPLE_RATE = 2.5e6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T_UP = 30.603e-6;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T_CHIRP = 200e-6 * TX_NUM;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N_CHIRP = 256;</a:t>
            </a:r>
          </a:p>
          <a:p>
            <a:r>
              <a:rPr lang="pt-BR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FFTV_SIZE = N_CHIRP / TX_NUM;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FPS = 15;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F_START = 60e9;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C90369-A68A-4755-BDD1-10F57DAFBD63}"/>
              </a:ext>
            </a:extLst>
          </p:cNvPr>
          <p:cNvSpPr txBox="1"/>
          <p:nvPr/>
        </p:nvSpPr>
        <p:spPr>
          <a:xfrm>
            <a:off x="6096000" y="2585545"/>
            <a:ext cx="42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真实速度：</a:t>
            </a:r>
            <a:r>
              <a:rPr lang="en-US" altLang="zh-CN" dirty="0"/>
              <a:t>0.35m/s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893379" y="1114097"/>
            <a:ext cx="387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参数设置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12C566-5AE0-43EA-B86F-AFAAB84DB1CE}"/>
              </a:ext>
            </a:extLst>
          </p:cNvPr>
          <p:cNvSpPr/>
          <p:nvPr/>
        </p:nvSpPr>
        <p:spPr>
          <a:xfrm>
            <a:off x="6096000" y="3198646"/>
            <a:ext cx="46183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===== Distance =====</a:t>
            </a:r>
          </a:p>
          <a:p>
            <a:r>
              <a:rPr lang="zh-CN" altLang="en-US" dirty="0"/>
              <a:t>Resolution: 0.044829,	Max: 5.693234</a:t>
            </a:r>
          </a:p>
          <a:p>
            <a:r>
              <a:rPr lang="zh-CN" altLang="en-US" dirty="0"/>
              <a:t>===== Velocity =====</a:t>
            </a:r>
          </a:p>
          <a:p>
            <a:r>
              <a:rPr lang="zh-CN" altLang="en-US" dirty="0"/>
              <a:t>Resolution: 0.048828,	Max: 6.201172</a:t>
            </a:r>
          </a:p>
        </p:txBody>
      </p:sp>
    </p:spTree>
    <p:extLst>
      <p:ext uri="{BB962C8B-B14F-4D97-AF65-F5344CB8AC3E}">
        <p14:creationId xmlns:p14="http://schemas.microsoft.com/office/powerpoint/2010/main" val="2710398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5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1m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5E72FC-18B7-4FC4-A08F-A764C87D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60" y="1288176"/>
            <a:ext cx="9463479" cy="53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2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5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1m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895D0-8CF1-4829-9BAB-F2D561BB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2" y="1321904"/>
            <a:ext cx="10443215" cy="56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8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5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1m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CDDDB6-EA48-42B5-AA18-45461A1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7" y="1313925"/>
            <a:ext cx="9839739" cy="51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1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87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6.15m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DB3E7F-B5F5-48A1-8604-E33B5638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1" y="1395090"/>
            <a:ext cx="9183757" cy="513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2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87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6.15m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BFB0F5-E74B-415C-9F6E-8B6459CE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0849"/>
            <a:ext cx="9422296" cy="50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 flipV="1">
            <a:off x="470955" y="2842594"/>
            <a:ext cx="3812810" cy="33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4159529" y="2855439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655984" y="1620078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216427" y="1620078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703445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23BB6A1-36D1-49B7-8CD5-1EC8ADC36BCD}"/>
              </a:ext>
            </a:extLst>
          </p:cNvPr>
          <p:cNvCxnSpPr>
            <a:cxnSpLocks/>
          </p:cNvCxnSpPr>
          <p:nvPr/>
        </p:nvCxnSpPr>
        <p:spPr>
          <a:xfrm flipV="1">
            <a:off x="1019175" y="1620077"/>
            <a:ext cx="1560443" cy="1225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2E6B42-EFD7-4424-8EB0-4B86027D773F}"/>
              </a:ext>
            </a:extLst>
          </p:cNvPr>
          <p:cNvCxnSpPr>
            <a:cxnSpLocks/>
          </p:cNvCxnSpPr>
          <p:nvPr/>
        </p:nvCxnSpPr>
        <p:spPr>
          <a:xfrm flipH="1" flipV="1">
            <a:off x="2579618" y="1620077"/>
            <a:ext cx="487018" cy="12258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A1A3DD6-9E3E-4D76-96E0-519AA04E47F7}"/>
              </a:ext>
            </a:extLst>
          </p:cNvPr>
          <p:cNvCxnSpPr>
            <a:cxnSpLocks/>
          </p:cNvCxnSpPr>
          <p:nvPr/>
        </p:nvCxnSpPr>
        <p:spPr>
          <a:xfrm>
            <a:off x="3051314" y="2845910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0B60D8-F9EC-40E3-B2F4-26E92B812016}"/>
              </a:ext>
            </a:extLst>
          </p:cNvPr>
          <p:cNvCxnSpPr>
            <a:cxnSpLocks/>
          </p:cNvCxnSpPr>
          <p:nvPr/>
        </p:nvCxnSpPr>
        <p:spPr>
          <a:xfrm>
            <a:off x="3144079" y="1620077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2E6868A-BBF6-4B33-A23D-1B70755AED38}"/>
              </a:ext>
            </a:extLst>
          </p:cNvPr>
          <p:cNvCxnSpPr>
            <a:cxnSpLocks/>
          </p:cNvCxnSpPr>
          <p:nvPr/>
        </p:nvCxnSpPr>
        <p:spPr>
          <a:xfrm>
            <a:off x="3144079" y="1245707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D28818A-0D61-494D-AE9B-7CD920E941DF}"/>
              </a:ext>
            </a:extLst>
          </p:cNvPr>
          <p:cNvSpPr txBox="1"/>
          <p:nvPr/>
        </p:nvSpPr>
        <p:spPr>
          <a:xfrm>
            <a:off x="3839817" y="1024649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 signal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FFA4F3-5DB9-48D1-A769-CE11B1BD49F2}"/>
              </a:ext>
            </a:extLst>
          </p:cNvPr>
          <p:cNvSpPr txBox="1"/>
          <p:nvPr/>
        </p:nvSpPr>
        <p:spPr>
          <a:xfrm>
            <a:off x="3869641" y="1409575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 signal</a:t>
            </a:r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F852B724-40DE-474A-987A-6818D8F96B24}"/>
              </a:ext>
            </a:extLst>
          </p:cNvPr>
          <p:cNvSpPr/>
          <p:nvPr/>
        </p:nvSpPr>
        <p:spPr>
          <a:xfrm rot="16200000">
            <a:off x="768814" y="2749466"/>
            <a:ext cx="152856" cy="37851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/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14" y="3008808"/>
                <a:ext cx="95745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5B20B0A-058D-4886-B054-DC8483C93FAF}"/>
              </a:ext>
            </a:extLst>
          </p:cNvPr>
          <p:cNvCxnSpPr>
            <a:cxnSpLocks/>
          </p:cNvCxnSpPr>
          <p:nvPr/>
        </p:nvCxnSpPr>
        <p:spPr>
          <a:xfrm flipV="1">
            <a:off x="1528761" y="2112862"/>
            <a:ext cx="0" cy="3035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/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39" y="2265000"/>
                <a:ext cx="69158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标题 1">
            <a:extLst>
              <a:ext uri="{FF2B5EF4-FFF2-40B4-BE49-F238E27FC236}">
                <a16:creationId xmlns:a16="http://schemas.microsoft.com/office/drawing/2014/main" id="{013B4AA4-CF0E-46D1-BA2A-22BC765F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FMCW</a:t>
            </a:r>
            <a:r>
              <a:rPr lang="zh-CN" altLang="en-US" dirty="0"/>
              <a:t>雷达基础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63F6BB-1C90-47E0-9848-7DB986EC0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86" y="885603"/>
            <a:ext cx="3614100" cy="2361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5038AA-9C11-4135-9EA8-28EE5F9BD439}"/>
              </a:ext>
            </a:extLst>
          </p:cNvPr>
          <p:cNvSpPr txBox="1"/>
          <p:nvPr/>
        </p:nvSpPr>
        <p:spPr>
          <a:xfrm>
            <a:off x="5120732" y="3324947"/>
            <a:ext cx="707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混频器将发送信号与接收信号混频后输出中频信号（混频器将两输入信号相乘后通过低通滤波器）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中频信号的瞬时频率为两输入信号瞬时频率的差，相位为两输入信号的相位差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BA9132-826D-4160-B75F-D0B67081DAD3}"/>
                  </a:ext>
                </a:extLst>
              </p:cNvPr>
              <p:cNvSpPr txBox="1"/>
              <p:nvPr/>
            </p:nvSpPr>
            <p:spPr>
              <a:xfrm>
                <a:off x="6649277" y="4535674"/>
                <a:ext cx="3737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BA9132-826D-4160-B75F-D0B67081D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77" y="4535674"/>
                <a:ext cx="373711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1161EAC-30C0-43D9-8651-B1F7F15E2ECD}"/>
              </a:ext>
            </a:extLst>
          </p:cNvPr>
          <p:cNvCxnSpPr>
            <a:cxnSpLocks/>
          </p:cNvCxnSpPr>
          <p:nvPr/>
        </p:nvCxnSpPr>
        <p:spPr>
          <a:xfrm>
            <a:off x="8311382" y="4981123"/>
            <a:ext cx="0" cy="5670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A45A60-2BFA-4C91-A963-259748945B00}"/>
                  </a:ext>
                </a:extLst>
              </p:cNvPr>
              <p:cNvSpPr txBox="1"/>
              <p:nvPr/>
            </p:nvSpPr>
            <p:spPr>
              <a:xfrm>
                <a:off x="6520068" y="5436318"/>
                <a:ext cx="4552122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A45A60-2BFA-4C91-A963-259748945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8" y="5436318"/>
                <a:ext cx="4552122" cy="876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0D50A45-7C75-40C3-B625-58B093357EE5}"/>
              </a:ext>
            </a:extLst>
          </p:cNvPr>
          <p:cNvSpPr txBox="1"/>
          <p:nvPr/>
        </p:nvSpPr>
        <p:spPr>
          <a:xfrm>
            <a:off x="8415336" y="4981123"/>
            <a:ext cx="18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考虑多个反射面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5D7D433-238D-4C8E-8E6A-2802A02392D6}"/>
              </a:ext>
            </a:extLst>
          </p:cNvPr>
          <p:cNvCxnSpPr>
            <a:cxnSpLocks/>
          </p:cNvCxnSpPr>
          <p:nvPr/>
        </p:nvCxnSpPr>
        <p:spPr>
          <a:xfrm flipV="1">
            <a:off x="647180" y="3882445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631D217-69F5-4CB9-A0F4-B2113D80EEF0}"/>
              </a:ext>
            </a:extLst>
          </p:cNvPr>
          <p:cNvCxnSpPr>
            <a:cxnSpLocks/>
          </p:cNvCxnSpPr>
          <p:nvPr/>
        </p:nvCxnSpPr>
        <p:spPr>
          <a:xfrm flipV="1">
            <a:off x="462151" y="5671490"/>
            <a:ext cx="3812810" cy="33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381E052-1308-4874-BF2B-1B0F8191F024}"/>
              </a:ext>
            </a:extLst>
          </p:cNvPr>
          <p:cNvSpPr txBox="1"/>
          <p:nvPr/>
        </p:nvSpPr>
        <p:spPr>
          <a:xfrm>
            <a:off x="337915" y="3817407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4CE57CB-15F2-4FDD-A9DF-43806D628339}"/>
              </a:ext>
            </a:extLst>
          </p:cNvPr>
          <p:cNvSpPr txBox="1"/>
          <p:nvPr/>
        </p:nvSpPr>
        <p:spPr>
          <a:xfrm>
            <a:off x="4081151" y="5780257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E539FFA-2868-49A8-A13B-7E306D26452E}"/>
              </a:ext>
            </a:extLst>
          </p:cNvPr>
          <p:cNvCxnSpPr>
            <a:cxnSpLocks/>
          </p:cNvCxnSpPr>
          <p:nvPr/>
        </p:nvCxnSpPr>
        <p:spPr>
          <a:xfrm flipV="1">
            <a:off x="1013291" y="1393981"/>
            <a:ext cx="20826" cy="475560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9C3D89B-9CE2-44B5-AFD3-8DF2B381DDC7}"/>
              </a:ext>
            </a:extLst>
          </p:cNvPr>
          <p:cNvCxnSpPr>
            <a:cxnSpLocks/>
          </p:cNvCxnSpPr>
          <p:nvPr/>
        </p:nvCxnSpPr>
        <p:spPr>
          <a:xfrm flipV="1">
            <a:off x="2206094" y="1433017"/>
            <a:ext cx="0" cy="479881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677DD52-F209-4090-BEB5-2B74D25F6F1A}"/>
              </a:ext>
            </a:extLst>
          </p:cNvPr>
          <p:cNvCxnSpPr>
            <a:cxnSpLocks/>
          </p:cNvCxnSpPr>
          <p:nvPr/>
        </p:nvCxnSpPr>
        <p:spPr>
          <a:xfrm>
            <a:off x="1034117" y="4981123"/>
            <a:ext cx="11719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8F394B6D-BC5F-458C-91E3-B00610A8E82F}"/>
              </a:ext>
            </a:extLst>
          </p:cNvPr>
          <p:cNvSpPr/>
          <p:nvPr/>
        </p:nvSpPr>
        <p:spPr>
          <a:xfrm rot="16200000">
            <a:off x="749019" y="5594827"/>
            <a:ext cx="152856" cy="37851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212A75E-77C7-4B31-B6B7-F75B9BD03260}"/>
                  </a:ext>
                </a:extLst>
              </p:cNvPr>
              <p:cNvSpPr txBox="1"/>
              <p:nvPr/>
            </p:nvSpPr>
            <p:spPr>
              <a:xfrm>
                <a:off x="346719" y="5854169"/>
                <a:ext cx="957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212A75E-77C7-4B31-B6B7-F75B9BD03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9" y="5854169"/>
                <a:ext cx="95745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7970792-69C8-4C4F-BAF6-A9FF4F965B72}"/>
              </a:ext>
            </a:extLst>
          </p:cNvPr>
          <p:cNvCxnSpPr>
            <a:cxnSpLocks/>
          </p:cNvCxnSpPr>
          <p:nvPr/>
        </p:nvCxnSpPr>
        <p:spPr>
          <a:xfrm flipH="1">
            <a:off x="1975959" y="4295753"/>
            <a:ext cx="802801" cy="53570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408E4-D035-4A79-AA35-5F11E74046E7}"/>
              </a:ext>
            </a:extLst>
          </p:cNvPr>
          <p:cNvSpPr txBox="1"/>
          <p:nvPr/>
        </p:nvSpPr>
        <p:spPr>
          <a:xfrm>
            <a:off x="2747199" y="4078232"/>
            <a:ext cx="162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Signal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711B8FA-E71A-4A97-9210-FE16174A691B}"/>
                  </a:ext>
                </a:extLst>
              </p:cNvPr>
              <p:cNvSpPr/>
              <p:nvPr/>
            </p:nvSpPr>
            <p:spPr>
              <a:xfrm>
                <a:off x="1331700" y="5102935"/>
                <a:ext cx="34698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711B8FA-E71A-4A97-9210-FE16174A6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00" y="5102935"/>
                <a:ext cx="346987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左大括号 55">
            <a:extLst>
              <a:ext uri="{FF2B5EF4-FFF2-40B4-BE49-F238E27FC236}">
                <a16:creationId xmlns:a16="http://schemas.microsoft.com/office/drawing/2014/main" id="{6DA40624-73C3-45AD-B51F-85072FB05AFC}"/>
              </a:ext>
            </a:extLst>
          </p:cNvPr>
          <p:cNvSpPr/>
          <p:nvPr/>
        </p:nvSpPr>
        <p:spPr>
          <a:xfrm rot="10800000">
            <a:off x="2239835" y="4981123"/>
            <a:ext cx="224189" cy="69030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4326C48-055E-4ECD-BB9A-A22F799064CA}"/>
              </a:ext>
            </a:extLst>
          </p:cNvPr>
          <p:cNvSpPr/>
          <p:nvPr/>
        </p:nvSpPr>
        <p:spPr>
          <a:xfrm>
            <a:off x="2703445" y="5477556"/>
            <a:ext cx="6997148" cy="676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针对</a:t>
            </a:r>
            <a:r>
              <a:rPr lang="en-US" altLang="zh-CN" dirty="0"/>
              <a:t>FMCW</a:t>
            </a:r>
            <a:r>
              <a:rPr lang="zh-CN" altLang="en-US" dirty="0"/>
              <a:t>雷达，一切数据处理和操作都是针对中频信号而言的</a:t>
            </a:r>
          </a:p>
        </p:txBody>
      </p:sp>
    </p:spTree>
    <p:extLst>
      <p:ext uri="{BB962C8B-B14F-4D97-AF65-F5344CB8AC3E}">
        <p14:creationId xmlns:p14="http://schemas.microsoft.com/office/powerpoint/2010/main" val="176763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0" grpId="0"/>
      <p:bldP spid="15" grpId="0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8D0A-C76A-4233-A2C8-0ABC08E497FE}"/>
              </a:ext>
            </a:extLst>
          </p:cNvPr>
          <p:cNvSpPr txBox="1"/>
          <p:nvPr/>
        </p:nvSpPr>
        <p:spPr>
          <a:xfrm>
            <a:off x="142963" y="905376"/>
            <a:ext cx="387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实验二 雷达距离铁板起始距离</a:t>
            </a:r>
            <a:r>
              <a:rPr lang="en-US" altLang="zh-CN" dirty="0"/>
              <a:t>6.15m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0B34E6-9722-43EE-98C3-34F157EA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3" y="1216411"/>
            <a:ext cx="10068340" cy="54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7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C73877-2D04-469D-B0EC-0CBF9E3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729236-13CA-4BC1-A964-91097DCF401A}"/>
              </a:ext>
            </a:extLst>
          </p:cNvPr>
          <p:cNvSpPr txBox="1"/>
          <p:nvPr/>
        </p:nvSpPr>
        <p:spPr>
          <a:xfrm>
            <a:off x="409903" y="1051034"/>
            <a:ext cx="275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实验三</a:t>
            </a:r>
          </a:p>
        </p:txBody>
      </p:sp>
      <p:pic>
        <p:nvPicPr>
          <p:cNvPr id="2" name="120cm视频">
            <a:hlinkClick r:id="" action="ppaction://media"/>
            <a:extLst>
              <a:ext uri="{FF2B5EF4-FFF2-40B4-BE49-F238E27FC236}">
                <a16:creationId xmlns:a16="http://schemas.microsoft.com/office/drawing/2014/main" id="{347C8DEE-F08A-408A-9CA3-99B2266F7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63" y="1793047"/>
            <a:ext cx="7315200" cy="41449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326BE7-CCEC-4517-B10C-F00AB973253E}"/>
              </a:ext>
            </a:extLst>
          </p:cNvPr>
          <p:cNvSpPr txBox="1"/>
          <p:nvPr/>
        </p:nvSpPr>
        <p:spPr>
          <a:xfrm>
            <a:off x="7972838" y="2601425"/>
            <a:ext cx="4075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场景：铁板以</a:t>
            </a:r>
            <a:r>
              <a:rPr lang="en-US" altLang="zh-CN" dirty="0"/>
              <a:t>1.2m/s</a:t>
            </a:r>
            <a:r>
              <a:rPr lang="zh-CN" altLang="en-US" dirty="0"/>
              <a:t>的速度，移动一个来回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带宽：</a:t>
            </a:r>
            <a:r>
              <a:rPr lang="en-US" altLang="zh-CN" dirty="0"/>
              <a:t>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FFTV_SIZE: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重复实验次数：</a:t>
            </a:r>
            <a:r>
              <a:rPr lang="en-US" altLang="zh-C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1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610D02-6E1C-45C3-A67E-EA25911DCA9F}"/>
              </a:ext>
            </a:extLst>
          </p:cNvPr>
          <p:cNvSpPr txBox="1"/>
          <p:nvPr/>
        </p:nvSpPr>
        <p:spPr>
          <a:xfrm>
            <a:off x="142963" y="905374"/>
            <a:ext cx="26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实验三 </a:t>
            </a:r>
            <a:r>
              <a:rPr lang="en-US" altLang="zh-CN" dirty="0"/>
              <a:t>FFTV_SIZE = 512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D3BC65-DFD3-48F4-9A9F-58E32D24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38" y="1228794"/>
            <a:ext cx="9624609" cy="54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0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7" name="2021-08-07 20-57-58">
            <a:hlinkClick r:id="" action="ppaction://media"/>
            <a:extLst>
              <a:ext uri="{FF2B5EF4-FFF2-40B4-BE49-F238E27FC236}">
                <a16:creationId xmlns:a16="http://schemas.microsoft.com/office/drawing/2014/main" id="{9B6176B4-5C40-4113-8961-6A0BF657D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DB59B1-180A-4845-9603-60A83ED6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8" y="825789"/>
            <a:ext cx="10823713" cy="58492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639ABD-E323-44FE-9F5A-1A7B7D513764}"/>
              </a:ext>
            </a:extLst>
          </p:cNvPr>
          <p:cNvSpPr/>
          <p:nvPr/>
        </p:nvSpPr>
        <p:spPr>
          <a:xfrm>
            <a:off x="1681656" y="1556965"/>
            <a:ext cx="4729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===== Distance =====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Resolution: 0.146484,	Max: 9.228516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===== Velocity =====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Resolution: 0.075120,	Max: 19.155649</a:t>
            </a:r>
          </a:p>
        </p:txBody>
      </p:sp>
    </p:spTree>
    <p:extLst>
      <p:ext uri="{BB962C8B-B14F-4D97-AF65-F5344CB8AC3E}">
        <p14:creationId xmlns:p14="http://schemas.microsoft.com/office/powerpoint/2010/main" val="38861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6F0190-4E9C-4F8E-B41E-C83B9EF4751C}"/>
              </a:ext>
            </a:extLst>
          </p:cNvPr>
          <p:cNvSpPr txBox="1"/>
          <p:nvPr/>
        </p:nvSpPr>
        <p:spPr>
          <a:xfrm>
            <a:off x="142963" y="905374"/>
            <a:ext cx="26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实验三 </a:t>
            </a:r>
            <a:r>
              <a:rPr lang="en-US" altLang="zh-CN" dirty="0"/>
              <a:t>FFTV_SIZE = 128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FF2EBA-72E7-42B5-8C72-4D4A4C4A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8" y="1265744"/>
            <a:ext cx="10130631" cy="54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4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EDA325-7E1A-4327-892A-D39575082182}"/>
              </a:ext>
            </a:extLst>
          </p:cNvPr>
          <p:cNvSpPr txBox="1"/>
          <p:nvPr/>
        </p:nvSpPr>
        <p:spPr>
          <a:xfrm>
            <a:off x="142962" y="905374"/>
            <a:ext cx="34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实验三补充实验 </a:t>
            </a:r>
            <a:r>
              <a:rPr lang="en-US" altLang="zh-CN" dirty="0"/>
              <a:t>——</a:t>
            </a:r>
            <a:r>
              <a:rPr lang="zh-CN" altLang="en-US" dirty="0"/>
              <a:t>人体跑起来</a:t>
            </a:r>
            <a:endParaRPr lang="en-US" altLang="zh-CN" dirty="0"/>
          </a:p>
          <a:p>
            <a:r>
              <a:rPr lang="en-US" altLang="zh-CN" dirty="0"/>
              <a:t>FFTV_SIZE = 256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B5D30-FD24-4F8A-967B-1D915E6B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31" y="1389192"/>
            <a:ext cx="9193696" cy="5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60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DDA704-37FB-453C-914F-181C9C43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测速实验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D2859D-DA1B-4BD9-BCCC-4659B9FA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21" y="838635"/>
            <a:ext cx="10724322" cy="58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536714" y="1401418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351685" y="3193774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227449" y="1336380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658608" y="3250960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536714" y="1967947"/>
            <a:ext cx="1560443" cy="1225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2097157" y="1967947"/>
            <a:ext cx="487018" cy="1225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2584175" y="3190463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23BB6A1-36D1-49B7-8CD5-1EC8ADC36BCD}"/>
              </a:ext>
            </a:extLst>
          </p:cNvPr>
          <p:cNvCxnSpPr>
            <a:cxnSpLocks/>
          </p:cNvCxnSpPr>
          <p:nvPr/>
        </p:nvCxnSpPr>
        <p:spPr>
          <a:xfrm flipV="1">
            <a:off x="899905" y="1967946"/>
            <a:ext cx="1560443" cy="1225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2E6B42-EFD7-4424-8EB0-4B86027D773F}"/>
              </a:ext>
            </a:extLst>
          </p:cNvPr>
          <p:cNvCxnSpPr>
            <a:cxnSpLocks/>
          </p:cNvCxnSpPr>
          <p:nvPr/>
        </p:nvCxnSpPr>
        <p:spPr>
          <a:xfrm flipH="1" flipV="1">
            <a:off x="2460348" y="1967946"/>
            <a:ext cx="487018" cy="12258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A1A3DD6-9E3E-4D76-96E0-519AA04E47F7}"/>
              </a:ext>
            </a:extLst>
          </p:cNvPr>
          <p:cNvCxnSpPr>
            <a:cxnSpLocks/>
          </p:cNvCxnSpPr>
          <p:nvPr/>
        </p:nvCxnSpPr>
        <p:spPr>
          <a:xfrm>
            <a:off x="2932044" y="3193779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0B60D8-F9EC-40E3-B2F4-26E92B812016}"/>
              </a:ext>
            </a:extLst>
          </p:cNvPr>
          <p:cNvCxnSpPr>
            <a:cxnSpLocks/>
          </p:cNvCxnSpPr>
          <p:nvPr/>
        </p:nvCxnSpPr>
        <p:spPr>
          <a:xfrm>
            <a:off x="4634948" y="1967946"/>
            <a:ext cx="695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2E6868A-BBF6-4B33-A23D-1B70755AED38}"/>
              </a:ext>
            </a:extLst>
          </p:cNvPr>
          <p:cNvCxnSpPr>
            <a:cxnSpLocks/>
          </p:cNvCxnSpPr>
          <p:nvPr/>
        </p:nvCxnSpPr>
        <p:spPr>
          <a:xfrm>
            <a:off x="4634948" y="1553819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D28818A-0D61-494D-AE9B-7CD920E941DF}"/>
              </a:ext>
            </a:extLst>
          </p:cNvPr>
          <p:cNvSpPr txBox="1"/>
          <p:nvPr/>
        </p:nvSpPr>
        <p:spPr>
          <a:xfrm>
            <a:off x="5436704" y="1340875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 signal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FFA4F3-5DB9-48D1-A769-CE11B1BD49F2}"/>
              </a:ext>
            </a:extLst>
          </p:cNvPr>
          <p:cNvSpPr txBox="1"/>
          <p:nvPr/>
        </p:nvSpPr>
        <p:spPr>
          <a:xfrm>
            <a:off x="5452872" y="1767392"/>
            <a:ext cx="12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 signal</a:t>
            </a:r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F852B724-40DE-474A-987A-6818D8F96B24}"/>
              </a:ext>
            </a:extLst>
          </p:cNvPr>
          <p:cNvSpPr/>
          <p:nvPr/>
        </p:nvSpPr>
        <p:spPr>
          <a:xfrm rot="16200000">
            <a:off x="649544" y="3097335"/>
            <a:ext cx="152856" cy="378515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/>
              <p:nvPr/>
            </p:nvSpPr>
            <p:spPr>
              <a:xfrm>
                <a:off x="247244" y="3356677"/>
                <a:ext cx="957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C94A62-9AC5-4363-912A-64B3D02AB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4" y="3356677"/>
                <a:ext cx="95745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BE1C8C-3D9F-4B9C-B46E-FB7DE68AACD3}"/>
                  </a:ext>
                </a:extLst>
              </p:cNvPr>
              <p:cNvSpPr txBox="1"/>
              <p:nvPr/>
            </p:nvSpPr>
            <p:spPr>
              <a:xfrm>
                <a:off x="4268946" y="3500767"/>
                <a:ext cx="1442430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BE1C8C-3D9F-4B9C-B46E-FB7DE68A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46" y="3500767"/>
                <a:ext cx="1442430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5B20B0A-058D-4886-B054-DC8483C93FAF}"/>
              </a:ext>
            </a:extLst>
          </p:cNvPr>
          <p:cNvCxnSpPr>
            <a:cxnSpLocks/>
          </p:cNvCxnSpPr>
          <p:nvPr/>
        </p:nvCxnSpPr>
        <p:spPr>
          <a:xfrm flipV="1">
            <a:off x="1409491" y="2460731"/>
            <a:ext cx="0" cy="3035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/>
              <p:nvPr/>
            </p:nvSpPr>
            <p:spPr>
              <a:xfrm>
                <a:off x="1276569" y="2612869"/>
                <a:ext cx="69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E63B091-A5C7-4EFC-853E-340D1B82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69" y="2612869"/>
                <a:ext cx="691589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033F082-17D6-4592-8650-FA7E6EF2871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1120023" y="1553819"/>
            <a:ext cx="4634" cy="235161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0895D2B-3B91-45FD-B82A-1294D4867035}"/>
              </a:ext>
            </a:extLst>
          </p:cNvPr>
          <p:cNvCxnSpPr>
            <a:cxnSpLocks/>
          </p:cNvCxnSpPr>
          <p:nvPr/>
        </p:nvCxnSpPr>
        <p:spPr>
          <a:xfrm flipH="1" flipV="1">
            <a:off x="1908876" y="1521046"/>
            <a:ext cx="7626" cy="238439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E5B8EEF-E011-4EA5-AD6B-4AAC0B72C34E}"/>
              </a:ext>
            </a:extLst>
          </p:cNvPr>
          <p:cNvSpPr txBox="1"/>
          <p:nvPr/>
        </p:nvSpPr>
        <p:spPr>
          <a:xfrm>
            <a:off x="351684" y="3905436"/>
            <a:ext cx="1545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T_sample_start</a:t>
            </a:r>
            <a:endParaRPr lang="zh-CN" altLang="en-US" sz="16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A4BBAEB-10E8-41AB-80FF-C737B68F9A9C}"/>
              </a:ext>
            </a:extLst>
          </p:cNvPr>
          <p:cNvSpPr txBox="1"/>
          <p:nvPr/>
        </p:nvSpPr>
        <p:spPr>
          <a:xfrm>
            <a:off x="1869634" y="3561504"/>
            <a:ext cx="1545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T_sample_end</a:t>
            </a:r>
            <a:endParaRPr lang="zh-CN" altLang="en-US" sz="1600" dirty="0"/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7CA72F7A-3C14-476A-B067-450603C9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221933" cy="459227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FMCW</a:t>
            </a:r>
            <a:r>
              <a:rPr lang="zh-CN" altLang="en-US" dirty="0"/>
              <a:t>雷达基础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D9EFFA-90F6-49B4-B599-BF03E8867386}"/>
                  </a:ext>
                </a:extLst>
              </p:cNvPr>
              <p:cNvSpPr txBox="1"/>
              <p:nvPr/>
            </p:nvSpPr>
            <p:spPr>
              <a:xfrm>
                <a:off x="351684" y="5065837"/>
                <a:ext cx="7907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， </a:t>
                </a:r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/>
                  <a:t>通常取</a:t>
                </a:r>
                <a:r>
                  <a:rPr lang="en-US" altLang="zh-CN" dirty="0" err="1"/>
                  <a:t>T_sample_start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加特兰雷达使用实采样方式，得到的采样点数据为</a:t>
                </a:r>
                <a:r>
                  <a:rPr lang="en-US" altLang="zh-CN" dirty="0"/>
                  <a:t>13</a:t>
                </a:r>
                <a:r>
                  <a:rPr lang="zh-CN" altLang="en-US" dirty="0"/>
                  <a:t>位的有符号整数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加特兰雷达</a:t>
                </a:r>
                <a:r>
                  <a:rPr lang="en-US" altLang="zh-CN" dirty="0"/>
                  <a:t>ADC</a:t>
                </a:r>
                <a:r>
                  <a:rPr lang="zh-CN" altLang="en-US" dirty="0"/>
                  <a:t>最大采样率</a:t>
                </a:r>
                <a:r>
                  <a:rPr lang="en-US" altLang="zh-CN" dirty="0"/>
                  <a:t>50MS/s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D9EFFA-90F6-49B4-B599-BF03E8867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84" y="5065837"/>
                <a:ext cx="7907733" cy="923330"/>
              </a:xfrm>
              <a:prstGeom prst="rect">
                <a:avLst/>
              </a:prstGeom>
              <a:blipFill>
                <a:blip r:embed="rId5"/>
                <a:stretch>
                  <a:fillRect l="-540" t="-3974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48300F5-ED44-4E3D-BC79-0AB51D079F4D}"/>
              </a:ext>
            </a:extLst>
          </p:cNvPr>
          <p:cNvSpPr txBox="1"/>
          <p:nvPr/>
        </p:nvSpPr>
        <p:spPr>
          <a:xfrm>
            <a:off x="85736" y="856961"/>
            <a:ext cx="206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设置采样时间</a:t>
            </a:r>
          </a:p>
        </p:txBody>
      </p:sp>
    </p:spTree>
    <p:extLst>
      <p:ext uri="{BB962C8B-B14F-4D97-AF65-F5344CB8AC3E}">
        <p14:creationId xmlns:p14="http://schemas.microsoft.com/office/powerpoint/2010/main" val="3416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FMCW</a:t>
            </a:r>
            <a:r>
              <a:rPr lang="zh-CN" altLang="en-US" dirty="0"/>
              <a:t>雷达基础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42F035-6F27-42CE-AECC-C9719E243706}"/>
              </a:ext>
            </a:extLst>
          </p:cNvPr>
          <p:cNvCxnSpPr>
            <a:cxnSpLocks/>
          </p:cNvCxnSpPr>
          <p:nvPr/>
        </p:nvCxnSpPr>
        <p:spPr>
          <a:xfrm flipV="1">
            <a:off x="655984" y="1053549"/>
            <a:ext cx="0" cy="227605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87C32E-BC39-4B70-9C39-6A91A72C900D}"/>
              </a:ext>
            </a:extLst>
          </p:cNvPr>
          <p:cNvCxnSpPr>
            <a:cxnSpLocks/>
          </p:cNvCxnSpPr>
          <p:nvPr/>
        </p:nvCxnSpPr>
        <p:spPr>
          <a:xfrm>
            <a:off x="470955" y="2845905"/>
            <a:ext cx="11624967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18EEB-C2B8-4511-9C7A-5AF500231774}"/>
              </a:ext>
            </a:extLst>
          </p:cNvPr>
          <p:cNvSpPr txBox="1"/>
          <p:nvPr/>
        </p:nvSpPr>
        <p:spPr>
          <a:xfrm>
            <a:off x="346719" y="98851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859AB-12F0-4501-BD64-39FA8DA98212}"/>
              </a:ext>
            </a:extLst>
          </p:cNvPr>
          <p:cNvSpPr txBox="1"/>
          <p:nvPr/>
        </p:nvSpPr>
        <p:spPr>
          <a:xfrm>
            <a:off x="11777878" y="2903091"/>
            <a:ext cx="2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F20D35C-C93F-4CB6-A9E8-282838A3CC96}"/>
              </a:ext>
            </a:extLst>
          </p:cNvPr>
          <p:cNvCxnSpPr>
            <a:cxnSpLocks/>
          </p:cNvCxnSpPr>
          <p:nvPr/>
        </p:nvCxnSpPr>
        <p:spPr>
          <a:xfrm flipV="1">
            <a:off x="655984" y="219157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F500371-F3A0-47E2-9EF4-781EC1148126}"/>
              </a:ext>
            </a:extLst>
          </p:cNvPr>
          <p:cNvCxnSpPr>
            <a:cxnSpLocks/>
          </p:cNvCxnSpPr>
          <p:nvPr/>
        </p:nvCxnSpPr>
        <p:spPr>
          <a:xfrm flipH="1" flipV="1">
            <a:off x="1490871" y="219157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8D1A7F-D964-4E2A-909C-4D303C04294E}"/>
              </a:ext>
            </a:extLst>
          </p:cNvPr>
          <p:cNvCxnSpPr>
            <a:cxnSpLocks/>
          </p:cNvCxnSpPr>
          <p:nvPr/>
        </p:nvCxnSpPr>
        <p:spPr>
          <a:xfrm>
            <a:off x="1651338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0C932DE-6533-458E-BB6E-DC2BFDDB28CB}"/>
              </a:ext>
            </a:extLst>
          </p:cNvPr>
          <p:cNvSpPr txBox="1"/>
          <p:nvPr/>
        </p:nvSpPr>
        <p:spPr>
          <a:xfrm>
            <a:off x="1073427" y="1509922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/>
              <p:nvPr/>
            </p:nvSpPr>
            <p:spPr>
              <a:xfrm>
                <a:off x="-37631" y="2507352"/>
                <a:ext cx="922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A835F5D-613F-4B73-BE40-08DE030F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31" y="2507352"/>
                <a:ext cx="922269" cy="338554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BE4D337-2C6D-41EA-84C1-19E18EC54EE3}"/>
              </a:ext>
            </a:extLst>
          </p:cNvPr>
          <p:cNvCxnSpPr>
            <a:cxnSpLocks/>
          </p:cNvCxnSpPr>
          <p:nvPr/>
        </p:nvCxnSpPr>
        <p:spPr>
          <a:xfrm flipV="1">
            <a:off x="2347076" y="219157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E0F78C3-7601-4091-9955-2C343D12B40F}"/>
              </a:ext>
            </a:extLst>
          </p:cNvPr>
          <p:cNvCxnSpPr>
            <a:cxnSpLocks/>
          </p:cNvCxnSpPr>
          <p:nvPr/>
        </p:nvCxnSpPr>
        <p:spPr>
          <a:xfrm flipH="1" flipV="1">
            <a:off x="3181963" y="219157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3263E56-54C2-45EF-926F-953B72EBF6AC}"/>
              </a:ext>
            </a:extLst>
          </p:cNvPr>
          <p:cNvCxnSpPr>
            <a:cxnSpLocks/>
          </p:cNvCxnSpPr>
          <p:nvPr/>
        </p:nvCxnSpPr>
        <p:spPr>
          <a:xfrm>
            <a:off x="3342430" y="284259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430619F-D3D2-49DB-879A-F9A32B63612D}"/>
              </a:ext>
            </a:extLst>
          </p:cNvPr>
          <p:cNvCxnSpPr>
            <a:cxnSpLocks/>
          </p:cNvCxnSpPr>
          <p:nvPr/>
        </p:nvCxnSpPr>
        <p:spPr>
          <a:xfrm flipV="1">
            <a:off x="5029506" y="219488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AB864C2-4A43-4928-8DEF-BA6315977F4E}"/>
              </a:ext>
            </a:extLst>
          </p:cNvPr>
          <p:cNvCxnSpPr>
            <a:cxnSpLocks/>
          </p:cNvCxnSpPr>
          <p:nvPr/>
        </p:nvCxnSpPr>
        <p:spPr>
          <a:xfrm flipH="1" flipV="1">
            <a:off x="5864393" y="219488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3FFA44D-B583-4B67-9BFE-8BE93F714DAC}"/>
              </a:ext>
            </a:extLst>
          </p:cNvPr>
          <p:cNvCxnSpPr>
            <a:cxnSpLocks/>
          </p:cNvCxnSpPr>
          <p:nvPr/>
        </p:nvCxnSpPr>
        <p:spPr>
          <a:xfrm>
            <a:off x="6024860" y="284590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8EF0A30-E30E-495E-94FD-9A167306685B}"/>
              </a:ext>
            </a:extLst>
          </p:cNvPr>
          <p:cNvCxnSpPr>
            <a:cxnSpLocks/>
          </p:cNvCxnSpPr>
          <p:nvPr/>
        </p:nvCxnSpPr>
        <p:spPr>
          <a:xfrm flipV="1">
            <a:off x="10237913" y="2194888"/>
            <a:ext cx="834886" cy="654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06B1445-E9A5-4965-A639-5BDAA7819E8B}"/>
              </a:ext>
            </a:extLst>
          </p:cNvPr>
          <p:cNvCxnSpPr>
            <a:cxnSpLocks/>
          </p:cNvCxnSpPr>
          <p:nvPr/>
        </p:nvCxnSpPr>
        <p:spPr>
          <a:xfrm flipH="1" flipV="1">
            <a:off x="11072800" y="2194888"/>
            <a:ext cx="168964" cy="65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3602EC6-35D5-4F62-89A8-06F6C65A7B15}"/>
              </a:ext>
            </a:extLst>
          </p:cNvPr>
          <p:cNvCxnSpPr>
            <a:cxnSpLocks/>
          </p:cNvCxnSpPr>
          <p:nvPr/>
        </p:nvCxnSpPr>
        <p:spPr>
          <a:xfrm>
            <a:off x="11233267" y="2845904"/>
            <a:ext cx="6957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C482F226-F183-4A73-9024-18B57676322C}"/>
              </a:ext>
            </a:extLst>
          </p:cNvPr>
          <p:cNvSpPr/>
          <p:nvPr/>
        </p:nvSpPr>
        <p:spPr>
          <a:xfrm rot="16200000">
            <a:off x="5311449" y="-1219506"/>
            <a:ext cx="271001" cy="958193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61B347-4C00-4470-BC22-2F4055898284}"/>
                  </a:ext>
                </a:extLst>
              </p:cNvPr>
              <p:cNvSpPr txBox="1"/>
              <p:nvPr/>
            </p:nvSpPr>
            <p:spPr>
              <a:xfrm>
                <a:off x="4074449" y="2110264"/>
                <a:ext cx="9048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61B347-4C00-4470-BC22-2F4055898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49" y="2110264"/>
                <a:ext cx="90482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BDCBBD77-0B3C-4995-AA6B-CC384E41F405}"/>
              </a:ext>
            </a:extLst>
          </p:cNvPr>
          <p:cNvSpPr txBox="1"/>
          <p:nvPr/>
        </p:nvSpPr>
        <p:spPr>
          <a:xfrm>
            <a:off x="2640694" y="1510169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A3BDF87-3965-4EFC-BCB1-3E017F88A27C}"/>
              </a:ext>
            </a:extLst>
          </p:cNvPr>
          <p:cNvSpPr txBox="1"/>
          <p:nvPr/>
        </p:nvSpPr>
        <p:spPr>
          <a:xfrm>
            <a:off x="5403215" y="1516297"/>
            <a:ext cx="108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chirp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9CA647-31E3-4316-B47A-A75B5AA4F596}"/>
              </a:ext>
            </a:extLst>
          </p:cNvPr>
          <p:cNvSpPr txBox="1"/>
          <p:nvPr/>
        </p:nvSpPr>
        <p:spPr>
          <a:xfrm>
            <a:off x="4880113" y="3813310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511BF982-EB9B-439E-8680-1FA249878ED0}"/>
              </a:ext>
            </a:extLst>
          </p:cNvPr>
          <p:cNvSpPr/>
          <p:nvPr/>
        </p:nvSpPr>
        <p:spPr>
          <a:xfrm rot="16200000">
            <a:off x="11516777" y="2246555"/>
            <a:ext cx="271001" cy="2676331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6FE042-5CAB-4799-B8AE-C1D38030A768}"/>
              </a:ext>
            </a:extLst>
          </p:cNvPr>
          <p:cNvSpPr txBox="1"/>
          <p:nvPr/>
        </p:nvSpPr>
        <p:spPr>
          <a:xfrm>
            <a:off x="11102921" y="3813310"/>
            <a:ext cx="11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frame</a:t>
            </a:r>
            <a:endParaRPr lang="zh-CN" altLang="en-US" sz="28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157C41-E20F-4BCD-9E50-6FD18F27D77C}"/>
              </a:ext>
            </a:extLst>
          </p:cNvPr>
          <p:cNvCxnSpPr>
            <a:cxnSpLocks/>
          </p:cNvCxnSpPr>
          <p:nvPr/>
        </p:nvCxnSpPr>
        <p:spPr>
          <a:xfrm flipV="1">
            <a:off x="6758696" y="988511"/>
            <a:ext cx="1" cy="24404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6BAD214-84CF-4638-B7FA-887D52603182}"/>
              </a:ext>
            </a:extLst>
          </p:cNvPr>
          <p:cNvCxnSpPr>
            <a:cxnSpLocks/>
          </p:cNvCxnSpPr>
          <p:nvPr/>
        </p:nvCxnSpPr>
        <p:spPr>
          <a:xfrm flipV="1">
            <a:off x="10242767" y="988510"/>
            <a:ext cx="1" cy="24404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61FF41-F9EA-4C20-9799-D7643A62C291}"/>
              </a:ext>
            </a:extLst>
          </p:cNvPr>
          <p:cNvSpPr txBox="1"/>
          <p:nvPr/>
        </p:nvSpPr>
        <p:spPr>
          <a:xfrm>
            <a:off x="582880" y="4710506"/>
            <a:ext cx="436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fps: </a:t>
            </a:r>
            <a:r>
              <a:rPr lang="zh-CN" altLang="en-US" dirty="0"/>
              <a:t>每秒钟发射帧的数量</a:t>
            </a:r>
            <a:endParaRPr lang="en-US" altLang="zh-CN" dirty="0"/>
          </a:p>
          <a:p>
            <a:r>
              <a:rPr lang="en-US" altLang="zh-CN" dirty="0" err="1"/>
              <a:t>N_chirp</a:t>
            </a:r>
            <a:r>
              <a:rPr lang="zh-CN" altLang="en-US" dirty="0"/>
              <a:t>：一个</a:t>
            </a:r>
            <a:r>
              <a:rPr lang="en-US" altLang="zh-CN" dirty="0"/>
              <a:t>frame</a:t>
            </a:r>
            <a:r>
              <a:rPr lang="zh-CN" altLang="en-US" dirty="0"/>
              <a:t>中</a:t>
            </a:r>
            <a:r>
              <a:rPr lang="en-US" altLang="zh-CN" dirty="0"/>
              <a:t>chirp</a:t>
            </a:r>
            <a:r>
              <a:rPr lang="zh-CN" altLang="en-US" dirty="0"/>
              <a:t>的个数</a:t>
            </a:r>
          </a:p>
        </p:txBody>
      </p:sp>
    </p:spTree>
    <p:extLst>
      <p:ext uri="{BB962C8B-B14F-4D97-AF65-F5344CB8AC3E}">
        <p14:creationId xmlns:p14="http://schemas.microsoft.com/office/powerpoint/2010/main" val="173632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>
            <a:extLst>
              <a:ext uri="{FF2B5EF4-FFF2-40B4-BE49-F238E27FC236}">
                <a16:creationId xmlns:a16="http://schemas.microsoft.com/office/drawing/2014/main" id="{7CA72F7A-3C14-476A-B067-450603C9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2" y="182999"/>
            <a:ext cx="7221933" cy="459227"/>
          </a:xfrm>
        </p:spPr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加特兰雷达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F2443-E6D7-4E56-AA15-ADF85FC95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55" y="2193510"/>
            <a:ext cx="3577325" cy="19302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BED8C8-BAA3-4ACF-9B0E-C89DBA622F6F}"/>
              </a:ext>
            </a:extLst>
          </p:cNvPr>
          <p:cNvSpPr/>
          <p:nvPr/>
        </p:nvSpPr>
        <p:spPr>
          <a:xfrm>
            <a:off x="384312" y="4213721"/>
            <a:ext cx="2537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RDP-60S244-IBM-AIP</a:t>
            </a:r>
          </a:p>
          <a:p>
            <a:r>
              <a:rPr lang="en-US" altLang="zh-CN" dirty="0"/>
              <a:t>Rhine </a:t>
            </a:r>
            <a:r>
              <a:rPr lang="en-US" altLang="zh-CN" dirty="0" err="1"/>
              <a:t>AiP</a:t>
            </a:r>
            <a:r>
              <a:rPr lang="zh-CN" altLang="en-US" dirty="0"/>
              <a:t>雷达开发平台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CEBB57-ECCB-4512-8B32-F7BDB359C664}"/>
              </a:ext>
            </a:extLst>
          </p:cNvPr>
          <p:cNvSpPr/>
          <p:nvPr/>
        </p:nvSpPr>
        <p:spPr>
          <a:xfrm>
            <a:off x="3977308" y="4213720"/>
            <a:ext cx="3740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DCK-ALPS-ETHERNET</a:t>
            </a:r>
          </a:p>
          <a:p>
            <a:r>
              <a:rPr lang="en-US" altLang="zh-CN" dirty="0"/>
              <a:t>Alps/Rhine</a:t>
            </a:r>
            <a:r>
              <a:rPr lang="zh-CN" altLang="en-US" dirty="0"/>
              <a:t>数据采集卡 </a:t>
            </a:r>
            <a:r>
              <a:rPr lang="en-US" altLang="zh-CN" dirty="0"/>
              <a:t>(ETHERNET)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DF0526-A1BF-4916-8A2D-E12D067AB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13" y="2056754"/>
            <a:ext cx="4084221" cy="22037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C68CBD-6FBE-480C-A798-C5320364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38" y="1913215"/>
            <a:ext cx="2982052" cy="3031569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24E581C-B0B8-4B0A-8517-A0794EC97ED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847521" y="4860051"/>
            <a:ext cx="0" cy="78537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E260BDE-9EF2-4C9B-B214-0A003C7E5B59}"/>
              </a:ext>
            </a:extLst>
          </p:cNvPr>
          <p:cNvSpPr txBox="1"/>
          <p:nvPr/>
        </p:nvSpPr>
        <p:spPr>
          <a:xfrm>
            <a:off x="4502426" y="5734878"/>
            <a:ext cx="301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只用来收集并传输原始数据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E3A54-BFEB-4AE8-A447-57BED03D40A1}"/>
              </a:ext>
            </a:extLst>
          </p:cNvPr>
          <p:cNvSpPr txBox="1"/>
          <p:nvPr/>
        </p:nvSpPr>
        <p:spPr>
          <a:xfrm>
            <a:off x="9955695" y="5068072"/>
            <a:ext cx="90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组装后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554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iint标准">
      <a:majorFont>
        <a:latin typeface="Times New Roman"/>
        <a:ea typeface="华文宋体"/>
        <a:cs typeface=""/>
      </a:majorFont>
      <a:minorFont>
        <a:latin typeface="Times New Roman"/>
        <a:ea typeface="华文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10071</TotalTime>
  <Words>2709</Words>
  <Application>Microsoft Office PowerPoint</Application>
  <PresentationFormat>宽屏</PresentationFormat>
  <Paragraphs>476</Paragraphs>
  <Slides>67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等线</vt:lpstr>
      <vt:lpstr>华文宋体</vt:lpstr>
      <vt:lpstr>华文中宋</vt:lpstr>
      <vt:lpstr>Arial</vt:lpstr>
      <vt:lpstr>Cambria Math</vt:lpstr>
      <vt:lpstr>Consolas</vt:lpstr>
      <vt:lpstr>Times New Roman</vt:lpstr>
      <vt:lpstr>Office 主题​​</vt:lpstr>
      <vt:lpstr>PowerPoint 演示文稿</vt:lpstr>
      <vt:lpstr>目录</vt:lpstr>
      <vt:lpstr>PowerPoint 演示文稿</vt:lpstr>
      <vt:lpstr>1.1 FMCW雷达基础</vt:lpstr>
      <vt:lpstr>1.1 FMCW雷达基础</vt:lpstr>
      <vt:lpstr>1.1 FMCW雷达基础</vt:lpstr>
      <vt:lpstr>1.1 FMCW雷达基础</vt:lpstr>
      <vt:lpstr>1.1 FMCW雷达基础</vt:lpstr>
      <vt:lpstr>1.2 加特兰雷达</vt:lpstr>
      <vt:lpstr>1.2 加特兰雷达</vt:lpstr>
      <vt:lpstr>PowerPoint 演示文稿</vt:lpstr>
      <vt:lpstr>2.1 观察中频信号</vt:lpstr>
      <vt:lpstr>2.2 基于中频信号频率的距离计算</vt:lpstr>
      <vt:lpstr>2.2 基于中频信号频率的距离计算——测量极限</vt:lpstr>
      <vt:lpstr>2.2 基于中频信号频率的距离计算——测量极限</vt:lpstr>
      <vt:lpstr>2.2 基于中频信号频率的距离计算——测量极限</vt:lpstr>
      <vt:lpstr>2.2 基于中频信号频率的距离计算——测量极限</vt:lpstr>
      <vt:lpstr>2.3 基于中频信号相位的距离计算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2.4 测距实验</vt:lpstr>
      <vt:lpstr>PowerPoint 演示文稿</vt:lpstr>
      <vt:lpstr>3.1 使用相邻两chirp测速</vt:lpstr>
      <vt:lpstr>3.1 使用相邻两chirp测速</vt:lpstr>
      <vt:lpstr>3.1 使用相邻两chirp测速</vt:lpstr>
      <vt:lpstr>3.1 使用相邻两chirp测速</vt:lpstr>
      <vt:lpstr>3.2 使用2D-FFT法测速</vt:lpstr>
      <vt:lpstr>PowerPoint 演示文稿</vt:lpstr>
      <vt:lpstr>PowerPoint 演示文稿</vt:lpstr>
      <vt:lpstr>3.2 使用2D-FFT法测速——测量极限</vt:lpstr>
      <vt:lpstr>3.2 使用2D-FFT法测速——一些说明</vt:lpstr>
      <vt:lpstr>3.3 距离与速度测量极限小结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  <vt:lpstr>3.4 测速实验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iiint</dc:creator>
  <cp:lastModifiedBy>张旭升</cp:lastModifiedBy>
  <cp:revision>445</cp:revision>
  <dcterms:created xsi:type="dcterms:W3CDTF">2021-03-23T03:24:21Z</dcterms:created>
  <dcterms:modified xsi:type="dcterms:W3CDTF">2021-08-22T02:57:18Z</dcterms:modified>
</cp:coreProperties>
</file>